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34"/>
  </p:notesMasterIdLst>
  <p:handoutMasterIdLst>
    <p:handoutMasterId r:id="rId35"/>
  </p:handoutMasterIdLst>
  <p:sldIdLst>
    <p:sldId id="256" r:id="rId2"/>
    <p:sldId id="257" r:id="rId3"/>
    <p:sldId id="258" r:id="rId4"/>
    <p:sldId id="305" r:id="rId5"/>
    <p:sldId id="311" r:id="rId6"/>
    <p:sldId id="310" r:id="rId7"/>
    <p:sldId id="265" r:id="rId8"/>
    <p:sldId id="261" r:id="rId9"/>
    <p:sldId id="349" r:id="rId10"/>
    <p:sldId id="323" r:id="rId11"/>
    <p:sldId id="307" r:id="rId12"/>
    <p:sldId id="313" r:id="rId13"/>
    <p:sldId id="309" r:id="rId14"/>
    <p:sldId id="351" r:id="rId15"/>
    <p:sldId id="334" r:id="rId16"/>
    <p:sldId id="336" r:id="rId17"/>
    <p:sldId id="333" r:id="rId18"/>
    <p:sldId id="348" r:id="rId19"/>
    <p:sldId id="337" r:id="rId20"/>
    <p:sldId id="338" r:id="rId21"/>
    <p:sldId id="339" r:id="rId22"/>
    <p:sldId id="340" r:id="rId23"/>
    <p:sldId id="341" r:id="rId24"/>
    <p:sldId id="342" r:id="rId25"/>
    <p:sldId id="343" r:id="rId26"/>
    <p:sldId id="344" r:id="rId27"/>
    <p:sldId id="345" r:id="rId28"/>
    <p:sldId id="346" r:id="rId29"/>
    <p:sldId id="347" r:id="rId30"/>
    <p:sldId id="321" r:id="rId31"/>
    <p:sldId id="322" r:id="rId32"/>
    <p:sldId id="268" r:id="rId33"/>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3" autoAdjust="0"/>
    <p:restoredTop sz="90339" autoAdjust="0"/>
  </p:normalViewPr>
  <p:slideViewPr>
    <p:cSldViewPr snapToGrid="0">
      <p:cViewPr varScale="1">
        <p:scale>
          <a:sx n="98" d="100"/>
          <a:sy n="98" d="100"/>
        </p:scale>
        <p:origin x="3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84995" name="Rectangle 3"/>
          <p:cNvSpPr>
            <a:spLocks noGrp="1" noChangeArrowheads="1"/>
          </p:cNvSpPr>
          <p:nvPr>
            <p:ph type="dt" sz="quarter"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fld id="{CFF00D52-CF85-4E81-B965-96EFBD131481}" type="datetimeFigureOut">
              <a:rPr lang="en-US"/>
              <a:pPr/>
              <a:t>3/18/2014</a:t>
            </a:fld>
            <a:endParaRPr lang="en-US"/>
          </a:p>
        </p:txBody>
      </p:sp>
      <p:sp>
        <p:nvSpPr>
          <p:cNvPr id="84996" name="Rectangle 4"/>
          <p:cNvSpPr>
            <a:spLocks noGrp="1" noChangeArrowheads="1"/>
          </p:cNvSpPr>
          <p:nvPr>
            <p:ph type="ftr" sz="quarter" idx="2"/>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84997" name="Rectangle 5"/>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DC32A16A-C0C0-4C7F-88A0-D672631D70AB}" type="slidenum">
              <a:rPr lang="en-US"/>
              <a:pPr/>
              <a:t>‹#›</a:t>
            </a:fld>
            <a:endParaRPr lang="en-US"/>
          </a:p>
        </p:txBody>
      </p:sp>
    </p:spTree>
    <p:extLst>
      <p:ext uri="{BB962C8B-B14F-4D97-AF65-F5344CB8AC3E}">
        <p14:creationId xmlns:p14="http://schemas.microsoft.com/office/powerpoint/2010/main" val="141316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4029075" cy="3508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endParaRPr lang="en-US"/>
          </a:p>
        </p:txBody>
      </p:sp>
      <p:sp>
        <p:nvSpPr>
          <p:cNvPr id="3" name="Date Placeholder 2"/>
          <p:cNvSpPr>
            <a:spLocks noGrp="1"/>
          </p:cNvSpPr>
          <p:nvPr>
            <p:ph type="dt" idx="1"/>
          </p:nvPr>
        </p:nvSpPr>
        <p:spPr bwMode="auto">
          <a:xfrm>
            <a:off x="5265738" y="0"/>
            <a:ext cx="4029075" cy="3508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fld id="{D2375DE9-7FBC-4819-833E-558D61DA44B2}" type="datetimeFigureOut">
              <a:rPr lang="en-US"/>
              <a:pPr/>
              <a:t>3/18/2014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930275" y="3330575"/>
            <a:ext cx="7435850" cy="31543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6657975"/>
            <a:ext cx="4029075" cy="3508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5265738" y="6657975"/>
            <a:ext cx="4029075" cy="3508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fld id="{660365E8-069D-46C5-B16A-B288F93547DA}" type="slidenum">
              <a:rPr lang="en-US"/>
              <a:pPr/>
              <a:t>‹#›</a:t>
            </a:fld>
            <a:endParaRPr lang="en-US"/>
          </a:p>
        </p:txBody>
      </p:sp>
    </p:spTree>
    <p:extLst>
      <p:ext uri="{BB962C8B-B14F-4D97-AF65-F5344CB8AC3E}">
        <p14:creationId xmlns:p14="http://schemas.microsoft.com/office/powerpoint/2010/main" val="1914478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TextEdit="1"/>
          </p:cNvSpPr>
          <p:nvPr>
            <p:ph type="sldImg"/>
          </p:nvPr>
        </p:nvSpPr>
        <p:spPr bwMode="auto">
          <a:noFill/>
          <a:ln>
            <a:solidFill>
              <a:srgbClr val="000000"/>
            </a:solidFill>
            <a:miter lim="800000"/>
            <a:headEnd/>
            <a:tailEnd/>
          </a:ln>
        </p:spPr>
      </p:sp>
      <p:sp>
        <p:nvSpPr>
          <p:cNvPr id="7170" name="Rectangle 3"/>
          <p:cNvSpPr>
            <a:spLocks noGrp="1"/>
          </p:cNvSpPr>
          <p:nvPr>
            <p:ph type="body" idx="1"/>
          </p:nvPr>
        </p:nvSpPr>
        <p:spPr/>
        <p:txBody>
          <a:bodyPr/>
          <a:lstStyle/>
          <a:p>
            <a:r>
              <a:rPr lang="en-US" dirty="0" smtClean="0"/>
              <a:t>Good Afternoon everyone, we are team</a:t>
            </a:r>
            <a:r>
              <a:rPr lang="en-US" baseline="0" dirty="0" smtClean="0"/>
              <a:t> 23 working on the </a:t>
            </a:r>
            <a:r>
              <a:rPr lang="en-US" baseline="0" dirty="0" err="1" smtClean="0"/>
              <a:t>ogzeb</a:t>
            </a:r>
            <a:r>
              <a:rPr lang="en-US" baseline="0" dirty="0" smtClean="0"/>
              <a:t>. Introduce everyone and mention our sponsors.</a:t>
            </a:r>
            <a:endParaRPr lang="en-US" dirty="0" smtClean="0"/>
          </a:p>
        </p:txBody>
      </p:sp>
    </p:spTree>
    <p:extLst>
      <p:ext uri="{BB962C8B-B14F-4D97-AF65-F5344CB8AC3E}">
        <p14:creationId xmlns:p14="http://schemas.microsoft.com/office/powerpoint/2010/main" val="99291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with an</a:t>
            </a:r>
            <a:r>
              <a:rPr lang="en-US" baseline="0" dirty="0" smtClean="0"/>
              <a:t> overview of what we presented last time, then update you on the progress of the battery system. After that we’ll show you the development of the thermal energy storage system and present some procurement information, along with future plans, conclusions, and any questions you may have.</a:t>
            </a:r>
            <a:endParaRPr lang="en-US" dirty="0"/>
          </a:p>
        </p:txBody>
      </p:sp>
      <p:sp>
        <p:nvSpPr>
          <p:cNvPr id="4" name="Slide Number Placeholder 3"/>
          <p:cNvSpPr>
            <a:spLocks noGrp="1"/>
          </p:cNvSpPr>
          <p:nvPr>
            <p:ph type="sldNum" sz="quarter" idx="10"/>
          </p:nvPr>
        </p:nvSpPr>
        <p:spPr/>
        <p:txBody>
          <a:bodyPr/>
          <a:lstStyle/>
          <a:p>
            <a:fld id="{660365E8-069D-46C5-B16A-B288F93547DA}" type="slidenum">
              <a:rPr lang="en-US" smtClean="0"/>
              <a:pPr/>
              <a:t>2</a:t>
            </a:fld>
            <a:endParaRPr lang="en-US"/>
          </a:p>
        </p:txBody>
      </p:sp>
    </p:spTree>
    <p:extLst>
      <p:ext uri="{BB962C8B-B14F-4D97-AF65-F5344CB8AC3E}">
        <p14:creationId xmlns:p14="http://schemas.microsoft.com/office/powerpoint/2010/main" val="289661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review midterm 1, our team was told to design an energy storage system to keep the OGZEB powered while the solar panels are inactive. The system should be a combination of thermal and electrical energy storage.</a:t>
            </a:r>
            <a:endParaRPr lang="en-US" dirty="0"/>
          </a:p>
        </p:txBody>
      </p:sp>
      <p:sp>
        <p:nvSpPr>
          <p:cNvPr id="4" name="Slide Number Placeholder 3"/>
          <p:cNvSpPr>
            <a:spLocks noGrp="1"/>
          </p:cNvSpPr>
          <p:nvPr>
            <p:ph type="sldNum" sz="quarter" idx="10"/>
          </p:nvPr>
        </p:nvSpPr>
        <p:spPr/>
        <p:txBody>
          <a:bodyPr/>
          <a:lstStyle/>
          <a:p>
            <a:fld id="{660365E8-069D-46C5-B16A-B288F93547DA}" type="slidenum">
              <a:rPr lang="en-US" smtClean="0"/>
              <a:pPr/>
              <a:t>3</a:t>
            </a:fld>
            <a:endParaRPr lang="en-US"/>
          </a:p>
        </p:txBody>
      </p:sp>
    </p:spTree>
    <p:extLst>
      <p:ext uri="{BB962C8B-B14F-4D97-AF65-F5344CB8AC3E}">
        <p14:creationId xmlns:p14="http://schemas.microsoft.com/office/powerpoint/2010/main" val="114230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0365E8-069D-46C5-B16A-B288F93547DA}" type="slidenum">
              <a:rPr lang="en-US" smtClean="0"/>
              <a:pPr/>
              <a:t>8</a:t>
            </a:fld>
            <a:endParaRPr lang="en-US"/>
          </a:p>
        </p:txBody>
      </p:sp>
    </p:spTree>
    <p:extLst>
      <p:ext uri="{BB962C8B-B14F-4D97-AF65-F5344CB8AC3E}">
        <p14:creationId xmlns:p14="http://schemas.microsoft.com/office/powerpoint/2010/main" val="53433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0365E8-069D-46C5-B16A-B288F93547DA}" type="slidenum">
              <a:rPr lang="en-US" smtClean="0"/>
              <a:pPr/>
              <a:t>10</a:t>
            </a:fld>
            <a:endParaRPr lang="en-US"/>
          </a:p>
        </p:txBody>
      </p:sp>
    </p:spTree>
    <p:extLst>
      <p:ext uri="{BB962C8B-B14F-4D97-AF65-F5344CB8AC3E}">
        <p14:creationId xmlns:p14="http://schemas.microsoft.com/office/powerpoint/2010/main" val="3837672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TextEdit="1"/>
          </p:cNvSpPr>
          <p:nvPr>
            <p:ph type="sldImg"/>
          </p:nvPr>
        </p:nvSpPr>
        <p:spPr bwMode="auto">
          <a:noFill/>
          <a:ln>
            <a:solidFill>
              <a:srgbClr val="000000"/>
            </a:solidFill>
            <a:miter lim="800000"/>
            <a:headEnd/>
            <a:tailEnd/>
          </a:ln>
        </p:spPr>
      </p:sp>
      <p:sp>
        <p:nvSpPr>
          <p:cNvPr id="7170" name="Rectangle 3"/>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2962399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DEFD85-25D5-4C59-93D1-391DE8ADB6D2}" type="datetime1">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121547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514D2-42D0-43DD-83D4-5E7CF11F4573}" type="datetime1">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369171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C9604-C406-4CF8-88F2-D0D775A7DDA3}" type="datetime1">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80088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FFB5B-A1CB-4B00-B05B-70AE48CEF11E}" type="datetime1">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423757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94234" y="117695"/>
            <a:ext cx="6355532" cy="1204111"/>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692999"/>
            <a:ext cx="7772400" cy="271390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34B4DBE-A52B-46FD-BCB1-EDBB8B4C0169}" type="datetime1">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427158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552F43-553E-414B-AC53-2AAE44217B6F}" type="datetime1">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16290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1CCCC2-1FE8-408A-AB08-AE249E12F719}" type="datetime1">
              <a:rPr lang="en-US" smtClean="0"/>
              <a:pPr/>
              <a:t>3/18/2014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295714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6FC747-40C5-4255-815C-A7DC1A0BFCB8}" type="datetime1">
              <a:rPr lang="en-US" smtClean="0"/>
              <a:pPr/>
              <a:t>3/18/2014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3486618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7C2FE-D8CC-48A8-95A3-A512767C2D1E}" type="datetime1">
              <a:rPr lang="en-US" smtClean="0"/>
              <a:pPr/>
              <a:t>3/18/2014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114721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6CC8D-1056-460A-9AA6-207B858D9A27}" type="datetime1">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82294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79837" y="16463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F9D57-9C3E-4FF9-9220-E84DC64CF12D}" type="datetime1">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3FE60-8F49-8E43-99CB-B7F849FB6F3B}" type="slidenum">
              <a:rPr lang="en-US" smtClean="0"/>
              <a:pPr/>
              <a:t>‹#›</a:t>
            </a:fld>
            <a:endParaRPr lang="en-US"/>
          </a:p>
        </p:txBody>
      </p:sp>
    </p:spTree>
    <p:extLst>
      <p:ext uri="{BB962C8B-B14F-4D97-AF65-F5344CB8AC3E}">
        <p14:creationId xmlns:p14="http://schemas.microsoft.com/office/powerpoint/2010/main" val="331345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94557" y="287090"/>
            <a:ext cx="6325314" cy="1082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3679"/>
            <a:ext cx="8229600" cy="43455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623E9-34B4-4A26-B20A-A192C3694F8D}" type="datetime1">
              <a:rPr lang="en-US" smtClean="0"/>
              <a:pPr/>
              <a:t>3/18/2014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3FE60-8F49-8E43-99CB-B7F849FB6F3B}" type="slidenum">
              <a:rPr lang="en-US" smtClean="0"/>
              <a:pPr/>
              <a:t>‹#›</a:t>
            </a:fld>
            <a:endParaRPr lang="en-US"/>
          </a:p>
        </p:txBody>
      </p:sp>
      <p:pic>
        <p:nvPicPr>
          <p:cNvPr id="7" name="Picture 6"/>
          <p:cNvPicPr>
            <a:picLocks noChangeAspect="1"/>
          </p:cNvPicPr>
          <p:nvPr userDrawn="1"/>
        </p:nvPicPr>
        <p:blipFill>
          <a:blip r:embed="rId13" cstate="print"/>
          <a:stretch>
            <a:fillRect/>
          </a:stretch>
        </p:blipFill>
        <p:spPr>
          <a:xfrm>
            <a:off x="0" y="0"/>
            <a:ext cx="1358900" cy="1320800"/>
          </a:xfrm>
          <a:prstGeom prst="rect">
            <a:avLst/>
          </a:prstGeom>
        </p:spPr>
      </p:pic>
      <p:pic>
        <p:nvPicPr>
          <p:cNvPr id="9" name="Picture 8"/>
          <p:cNvPicPr>
            <a:picLocks noChangeAspect="1"/>
          </p:cNvPicPr>
          <p:nvPr userDrawn="1"/>
        </p:nvPicPr>
        <p:blipFill>
          <a:blip r:embed="rId14" cstate="print"/>
          <a:stretch>
            <a:fillRect/>
          </a:stretch>
        </p:blipFill>
        <p:spPr>
          <a:xfrm>
            <a:off x="7819482" y="0"/>
            <a:ext cx="1324518" cy="1319924"/>
          </a:xfrm>
          <a:prstGeom prst="rect">
            <a:avLst/>
          </a:prstGeom>
        </p:spPr>
      </p:pic>
      <p:sp>
        <p:nvSpPr>
          <p:cNvPr id="10" name="Line 9"/>
          <p:cNvSpPr>
            <a:spLocks noChangeShapeType="1"/>
          </p:cNvSpPr>
          <p:nvPr userDrawn="1"/>
        </p:nvSpPr>
        <p:spPr bwMode="auto">
          <a:xfrm flipV="1">
            <a:off x="199222" y="1494253"/>
            <a:ext cx="8678629" cy="24904"/>
          </a:xfrm>
          <a:prstGeom prst="line">
            <a:avLst/>
          </a:prstGeom>
          <a:noFill/>
          <a:ln w="38100">
            <a:solidFill>
              <a:srgbClr val="800000"/>
            </a:solidFill>
            <a:round/>
            <a:headEnd/>
            <a:tailEnd/>
          </a:ln>
          <a:effectLst/>
        </p:spPr>
        <p:txBody>
          <a:bodyPr/>
          <a:lstStyle/>
          <a:p>
            <a:pPr>
              <a:defRPr/>
            </a:pPr>
            <a:endParaRPr lang="en-US"/>
          </a:p>
        </p:txBody>
      </p:sp>
      <p:sp>
        <p:nvSpPr>
          <p:cNvPr id="11" name="Line 9"/>
          <p:cNvSpPr>
            <a:spLocks noChangeShapeType="1"/>
          </p:cNvSpPr>
          <p:nvPr userDrawn="1"/>
        </p:nvSpPr>
        <p:spPr bwMode="auto">
          <a:xfrm flipV="1">
            <a:off x="202205" y="6241482"/>
            <a:ext cx="8678629" cy="24904"/>
          </a:xfrm>
          <a:prstGeom prst="line">
            <a:avLst/>
          </a:prstGeom>
          <a:noFill/>
          <a:ln w="38100">
            <a:solidFill>
              <a:srgbClr val="800000"/>
            </a:solidFill>
            <a:round/>
            <a:headEnd/>
            <a:tailEnd/>
          </a:ln>
          <a:effectLst/>
        </p:spPr>
        <p:txBody>
          <a:bodyPr/>
          <a:lstStyle/>
          <a:p>
            <a:pPr>
              <a:defRPr/>
            </a:pPr>
            <a:endParaRPr lang="en-US"/>
          </a:p>
        </p:txBody>
      </p:sp>
    </p:spTree>
    <p:extLst>
      <p:ext uri="{BB962C8B-B14F-4D97-AF65-F5344CB8AC3E}">
        <p14:creationId xmlns:p14="http://schemas.microsoft.com/office/powerpoint/2010/main" val="152241820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100" b="1" i="1" dirty="0" smtClean="0"/>
              <a:t/>
            </a:r>
            <a:br>
              <a:rPr lang="en-US" sz="3100" b="1" i="1" dirty="0" smtClean="0"/>
            </a:br>
            <a:r>
              <a:rPr lang="en-US" sz="3100" b="1" i="1" dirty="0" smtClean="0"/>
              <a:t/>
            </a:r>
            <a:br>
              <a:rPr lang="en-US" sz="3100" b="1" i="1" dirty="0" smtClean="0"/>
            </a:br>
            <a:endParaRPr lang="en-US" altLang="zh-CN" sz="3100" dirty="0"/>
          </a:p>
        </p:txBody>
      </p:sp>
      <p:sp>
        <p:nvSpPr>
          <p:cNvPr id="4099" name="Rectangle 3"/>
          <p:cNvSpPr>
            <a:spLocks noGrp="1" noChangeArrowheads="1"/>
          </p:cNvSpPr>
          <p:nvPr>
            <p:ph idx="1"/>
          </p:nvPr>
        </p:nvSpPr>
        <p:spPr/>
        <p:txBody>
          <a:bodyPr rtlCol="0">
            <a:normAutofit/>
          </a:bodyPr>
          <a:lstStyle/>
          <a:p>
            <a:pPr marL="0" indent="0" algn="ctr" eaLnBrk="1" fontAlgn="auto" hangingPunct="1">
              <a:spcAft>
                <a:spcPts val="0"/>
              </a:spcAft>
              <a:buFont typeface="Arial" pitchFamily="34" charset="0"/>
              <a:buNone/>
              <a:defRPr/>
            </a:pPr>
            <a:r>
              <a:rPr lang="en-US" altLang="zh-CN" sz="4000" b="1" dirty="0" smtClean="0"/>
              <a:t>OGZEB Hybrid Thermal Electrical </a:t>
            </a:r>
          </a:p>
          <a:p>
            <a:pPr marL="0" indent="0" algn="ctr" eaLnBrk="1" fontAlgn="auto" hangingPunct="1">
              <a:spcAft>
                <a:spcPts val="0"/>
              </a:spcAft>
              <a:buFont typeface="Arial" pitchFamily="34" charset="0"/>
              <a:buNone/>
              <a:defRPr/>
            </a:pPr>
            <a:r>
              <a:rPr lang="en-US" altLang="zh-CN" sz="4000" b="1" dirty="0" smtClean="0"/>
              <a:t>Energy Storage System</a:t>
            </a:r>
          </a:p>
          <a:p>
            <a:pPr marL="0" indent="0" algn="ctr" eaLnBrk="1" fontAlgn="auto" hangingPunct="1">
              <a:spcAft>
                <a:spcPts val="0"/>
              </a:spcAft>
              <a:buFont typeface="Arial" pitchFamily="34" charset="0"/>
              <a:buNone/>
              <a:defRPr/>
            </a:pPr>
            <a:endParaRPr lang="en-US" altLang="zh-CN" b="1" dirty="0" smtClean="0"/>
          </a:p>
          <a:p>
            <a:pPr marL="0" indent="0" algn="ctr" eaLnBrk="1" fontAlgn="auto" hangingPunct="1">
              <a:spcAft>
                <a:spcPts val="0"/>
              </a:spcAft>
              <a:buFont typeface="Arial" pitchFamily="34" charset="0"/>
              <a:buNone/>
              <a:defRPr/>
            </a:pPr>
            <a:r>
              <a:rPr lang="en-US" altLang="zh-CN" sz="3600" dirty="0" smtClean="0"/>
              <a:t>Spring 2014-Midterm 2 Presentation</a:t>
            </a:r>
          </a:p>
          <a:p>
            <a:pPr marL="0" indent="0" algn="ctr" eaLnBrk="1" fontAlgn="auto" hangingPunct="1">
              <a:spcAft>
                <a:spcPts val="0"/>
              </a:spcAft>
              <a:buFont typeface="Arial" pitchFamily="34" charset="0"/>
              <a:buNone/>
              <a:defRPr/>
            </a:pPr>
            <a:endParaRPr lang="en-US" altLang="zh-CN" dirty="0" smtClean="0"/>
          </a:p>
          <a:p>
            <a:pPr marL="0" indent="0" algn="ctr" eaLnBrk="1" fontAlgn="auto" hangingPunct="1">
              <a:spcAft>
                <a:spcPts val="0"/>
              </a:spcAft>
              <a:buFont typeface="Arial" pitchFamily="34" charset="0"/>
              <a:buNone/>
              <a:defRPr/>
            </a:pPr>
            <a:endParaRPr lang="en-US" altLang="zh-CN" dirty="0"/>
          </a:p>
          <a:p>
            <a:pPr marL="0" indent="0" algn="ctr" eaLnBrk="1" fontAlgn="auto" hangingPunct="1">
              <a:spcAft>
                <a:spcPts val="0"/>
              </a:spcAft>
              <a:buFont typeface="Arial" pitchFamily="34" charset="0"/>
              <a:buNone/>
              <a:defRPr/>
            </a:pPr>
            <a:endParaRPr lang="en-US" altLang="zh-CN" dirty="0"/>
          </a:p>
        </p:txBody>
      </p:sp>
      <p:sp>
        <p:nvSpPr>
          <p:cNvPr id="5" name="Slide Number Placeholder 5"/>
          <p:cNvSpPr>
            <a:spLocks noGrp="1"/>
          </p:cNvSpPr>
          <p:nvPr>
            <p:ph type="sldNum" sz="quarter" idx="12"/>
          </p:nvPr>
        </p:nvSpPr>
        <p:spPr/>
        <p:txBody>
          <a:bodyPr/>
          <a:lstStyle/>
          <a:p>
            <a:pPr>
              <a:defRPr/>
            </a:pPr>
            <a:fld id="{8213787A-B914-4E1B-B914-2083077CEB51}" type="slidenum">
              <a:rPr lang="en-US"/>
              <a:pPr>
                <a:defRPr/>
              </a:pPr>
              <a:t>1</a:t>
            </a:fld>
            <a:endParaRPr lang="en-US" dirty="0"/>
          </a:p>
        </p:txBody>
      </p:sp>
      <p:sp>
        <p:nvSpPr>
          <p:cNvPr id="2" name="TextBox 1"/>
          <p:cNvSpPr txBox="1"/>
          <p:nvPr/>
        </p:nvSpPr>
        <p:spPr>
          <a:xfrm>
            <a:off x="457200" y="4814011"/>
            <a:ext cx="4432041" cy="1200329"/>
          </a:xfrm>
          <a:prstGeom prst="rect">
            <a:avLst/>
          </a:prstGeom>
          <a:noFill/>
        </p:spPr>
        <p:txBody>
          <a:bodyPr wrap="square" rtlCol="0">
            <a:spAutoFit/>
          </a:bodyPr>
          <a:lstStyle/>
          <a:p>
            <a:r>
              <a:rPr lang="en-US" b="1" dirty="0" smtClean="0">
                <a:latin typeface="+mn-lt"/>
              </a:rPr>
              <a:t>Team members</a:t>
            </a:r>
            <a:r>
              <a:rPr lang="en-US" dirty="0" smtClean="0">
                <a:latin typeface="+mn-lt"/>
              </a:rPr>
              <a:t>: Corey Allen, Anthony </a:t>
            </a:r>
            <a:r>
              <a:rPr lang="en-US" dirty="0" err="1" smtClean="0">
                <a:latin typeface="+mn-lt"/>
              </a:rPr>
              <a:t>Cappetto</a:t>
            </a:r>
            <a:r>
              <a:rPr lang="en-US" dirty="0" smtClean="0">
                <a:latin typeface="+mn-lt"/>
              </a:rPr>
              <a:t>, Lucas Dos Santos, Kristian Hogue, Nicholas Kraft, Tristian Jones, </a:t>
            </a:r>
            <a:r>
              <a:rPr lang="en-US" dirty="0" err="1" smtClean="0">
                <a:latin typeface="+mn-lt"/>
              </a:rPr>
              <a:t>Artur</a:t>
            </a:r>
            <a:r>
              <a:rPr lang="en-US" dirty="0" smtClean="0">
                <a:latin typeface="+mn-lt"/>
              </a:rPr>
              <a:t> </a:t>
            </a:r>
            <a:r>
              <a:rPr lang="en-US" dirty="0" err="1" smtClean="0">
                <a:latin typeface="+mn-lt"/>
              </a:rPr>
              <a:t>Nascimento</a:t>
            </a:r>
            <a:endParaRPr lang="en-US" dirty="0">
              <a:latin typeface="+mn-lt"/>
            </a:endParaRPr>
          </a:p>
        </p:txBody>
      </p:sp>
      <p:sp>
        <p:nvSpPr>
          <p:cNvPr id="3" name="TextBox 2"/>
          <p:cNvSpPr txBox="1"/>
          <p:nvPr/>
        </p:nvSpPr>
        <p:spPr>
          <a:xfrm>
            <a:off x="4915446" y="4811189"/>
            <a:ext cx="3745149" cy="1200329"/>
          </a:xfrm>
          <a:prstGeom prst="rect">
            <a:avLst/>
          </a:prstGeom>
          <a:noFill/>
        </p:spPr>
        <p:txBody>
          <a:bodyPr wrap="square" rtlCol="0">
            <a:spAutoFit/>
          </a:bodyPr>
          <a:lstStyle/>
          <a:p>
            <a:r>
              <a:rPr lang="en-US" b="1" dirty="0" smtClean="0">
                <a:latin typeface="+mn-lt"/>
              </a:rPr>
              <a:t>Sponsors/Advisors</a:t>
            </a:r>
            <a:r>
              <a:rPr lang="en-US" dirty="0" smtClean="0">
                <a:latin typeface="+mn-lt"/>
              </a:rPr>
              <a:t>: Dr. Li, Dr. Ordonez, Dr. </a:t>
            </a:r>
            <a:r>
              <a:rPr lang="en-US" dirty="0" err="1" smtClean="0">
                <a:latin typeface="+mn-lt"/>
              </a:rPr>
              <a:t>Zheng</a:t>
            </a:r>
            <a:endParaRPr lang="en-US" dirty="0" smtClean="0">
              <a:latin typeface="+mn-lt"/>
            </a:endParaRPr>
          </a:p>
          <a:p>
            <a:endParaRPr lang="en-US" dirty="0">
              <a:latin typeface="+mn-lt"/>
            </a:endParaRPr>
          </a:p>
          <a:p>
            <a:r>
              <a:rPr lang="en-US" b="1" dirty="0" smtClean="0">
                <a:latin typeface="+mn-lt"/>
              </a:rPr>
              <a:t>Date</a:t>
            </a:r>
            <a:r>
              <a:rPr lang="en-US" dirty="0" smtClean="0">
                <a:latin typeface="+mn-lt"/>
              </a:rPr>
              <a:t>: 3-18-2014</a:t>
            </a:r>
            <a:endParaRPr lang="en-US" dirty="0">
              <a:latin typeface="+mn-lt"/>
            </a:endParaRPr>
          </a:p>
        </p:txBody>
      </p:sp>
      <p:sp>
        <p:nvSpPr>
          <p:cNvPr id="6" name="Footer Placeholder 5"/>
          <p:cNvSpPr>
            <a:spLocks noGrp="1"/>
          </p:cNvSpPr>
          <p:nvPr>
            <p:ph type="ftr" sz="quarter" idx="11"/>
          </p:nvPr>
        </p:nvSpPr>
        <p:spPr/>
        <p:txBody>
          <a:bodyPr/>
          <a:lstStyle/>
          <a:p>
            <a:r>
              <a:rPr lang="en-US" dirty="0" err="1" smtClean="0"/>
              <a:t>Artur</a:t>
            </a:r>
            <a:r>
              <a:rPr lang="en-US" dirty="0" smtClean="0"/>
              <a:t> Souza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Thermal Battery Fluid Flow Model</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10</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08" y="1548642"/>
            <a:ext cx="7407612" cy="4628798"/>
          </a:xfrm>
          <a:prstGeom prst="rect">
            <a:avLst/>
          </a:prstGeom>
          <a:ln>
            <a:noFill/>
          </a:ln>
        </p:spPr>
      </p:pic>
      <p:sp>
        <p:nvSpPr>
          <p:cNvPr id="30" name="Down Arrow 29"/>
          <p:cNvSpPr/>
          <p:nvPr/>
        </p:nvSpPr>
        <p:spPr>
          <a:xfrm rot="10800000">
            <a:off x="6153150" y="2431915"/>
            <a:ext cx="296288" cy="496111"/>
          </a:xfrm>
          <a:prstGeom prst="downArrow">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urved Right Arrow 30"/>
          <p:cNvSpPr/>
          <p:nvPr/>
        </p:nvSpPr>
        <p:spPr>
          <a:xfrm>
            <a:off x="5046205" y="2436779"/>
            <a:ext cx="544749" cy="530157"/>
          </a:xfrm>
          <a:prstGeom prst="curvedRightArrow">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Down Arrow 32"/>
          <p:cNvSpPr/>
          <p:nvPr/>
        </p:nvSpPr>
        <p:spPr>
          <a:xfrm rot="10800000">
            <a:off x="6950608" y="3682618"/>
            <a:ext cx="364591" cy="827607"/>
          </a:xfrm>
          <a:prstGeom prst="downArrow">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Left Arrow 34"/>
          <p:cNvSpPr/>
          <p:nvPr/>
        </p:nvSpPr>
        <p:spPr>
          <a:xfrm rot="10800000">
            <a:off x="5462889" y="5107020"/>
            <a:ext cx="837293" cy="354113"/>
          </a:xfrm>
          <a:prstGeom prst="lef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Up Arrow 36"/>
          <p:cNvSpPr/>
          <p:nvPr/>
        </p:nvSpPr>
        <p:spPr>
          <a:xfrm rot="10800000">
            <a:off x="4430453" y="3693416"/>
            <a:ext cx="335607" cy="807800"/>
          </a:xfrm>
          <a:prstGeom prst="up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Left Arrow 40"/>
          <p:cNvSpPr/>
          <p:nvPr/>
        </p:nvSpPr>
        <p:spPr>
          <a:xfrm rot="10800000">
            <a:off x="2782111" y="2539060"/>
            <a:ext cx="994654" cy="320871"/>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Down Arrow 42"/>
          <p:cNvSpPr/>
          <p:nvPr/>
        </p:nvSpPr>
        <p:spPr>
          <a:xfrm rot="10800000">
            <a:off x="1874565" y="3682618"/>
            <a:ext cx="302715" cy="753195"/>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535854" y="5716352"/>
            <a:ext cx="2243035" cy="461665"/>
          </a:xfrm>
          <a:prstGeom prst="rect">
            <a:avLst/>
          </a:prstGeom>
          <a:noFill/>
        </p:spPr>
        <p:txBody>
          <a:bodyPr wrap="square" rtlCol="0">
            <a:spAutoFit/>
          </a:bodyPr>
          <a:lstStyle/>
          <a:p>
            <a:r>
              <a:rPr lang="en-US" sz="1200" dirty="0" smtClean="0">
                <a:solidFill>
                  <a:srgbClr val="FF0000"/>
                </a:solidFill>
              </a:rPr>
              <a:t>Hot Air Intake </a:t>
            </a:r>
          </a:p>
          <a:p>
            <a:r>
              <a:rPr lang="en-US" sz="1200" dirty="0" smtClean="0">
                <a:solidFill>
                  <a:srgbClr val="FF0000"/>
                </a:solidFill>
              </a:rPr>
              <a:t>*Melting (Discharge) Process</a:t>
            </a:r>
            <a:endParaRPr lang="en-US" sz="1200" dirty="0">
              <a:solidFill>
                <a:srgbClr val="FF0000"/>
              </a:solidFill>
            </a:endParaRPr>
          </a:p>
        </p:txBody>
      </p:sp>
      <p:sp>
        <p:nvSpPr>
          <p:cNvPr id="47" name="TextBox 46"/>
          <p:cNvSpPr txBox="1"/>
          <p:nvPr/>
        </p:nvSpPr>
        <p:spPr>
          <a:xfrm>
            <a:off x="3297820" y="1659490"/>
            <a:ext cx="2605391" cy="461665"/>
          </a:xfrm>
          <a:prstGeom prst="rect">
            <a:avLst/>
          </a:prstGeom>
          <a:noFill/>
        </p:spPr>
        <p:txBody>
          <a:bodyPr wrap="square" rtlCol="0">
            <a:spAutoFit/>
          </a:bodyPr>
          <a:lstStyle/>
          <a:p>
            <a:r>
              <a:rPr lang="en-US" sz="1200" dirty="0" smtClean="0">
                <a:solidFill>
                  <a:srgbClr val="00B0F0"/>
                </a:solidFill>
              </a:rPr>
              <a:t>Cold Air Out</a:t>
            </a:r>
          </a:p>
          <a:p>
            <a:r>
              <a:rPr lang="en-US" sz="1200" dirty="0" smtClean="0">
                <a:solidFill>
                  <a:srgbClr val="00B0F0"/>
                </a:solidFill>
              </a:rPr>
              <a:t>*Melting (Discharge) Process</a:t>
            </a:r>
            <a:endParaRPr lang="en-US" sz="1200" dirty="0">
              <a:solidFill>
                <a:srgbClr val="00B0F0"/>
              </a:solidFill>
            </a:endParaRPr>
          </a:p>
        </p:txBody>
      </p:sp>
      <p:cxnSp>
        <p:nvCxnSpPr>
          <p:cNvPr id="52" name="Straight Arrow Connector 51"/>
          <p:cNvCxnSpPr/>
          <p:nvPr/>
        </p:nvCxnSpPr>
        <p:spPr>
          <a:xfrm>
            <a:off x="963038" y="3433864"/>
            <a:ext cx="612843"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620000" y="3433864"/>
            <a:ext cx="541506"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599020" y="2658684"/>
            <a:ext cx="1059008" cy="646331"/>
          </a:xfrm>
          <a:prstGeom prst="rect">
            <a:avLst/>
          </a:prstGeom>
          <a:noFill/>
        </p:spPr>
        <p:txBody>
          <a:bodyPr wrap="none" rtlCol="0">
            <a:spAutoFit/>
          </a:bodyPr>
          <a:lstStyle/>
          <a:p>
            <a:r>
              <a:rPr lang="en-US" sz="1200" dirty="0" smtClean="0">
                <a:solidFill>
                  <a:srgbClr val="00B050"/>
                </a:solidFill>
              </a:rPr>
              <a:t>Cold </a:t>
            </a:r>
          </a:p>
          <a:p>
            <a:r>
              <a:rPr lang="en-US" sz="1200" dirty="0" smtClean="0">
                <a:solidFill>
                  <a:srgbClr val="00B050"/>
                </a:solidFill>
              </a:rPr>
              <a:t>Glycol/Water</a:t>
            </a:r>
          </a:p>
          <a:p>
            <a:r>
              <a:rPr lang="en-US" sz="1200" dirty="0" smtClean="0">
                <a:solidFill>
                  <a:srgbClr val="00B050"/>
                </a:solidFill>
              </a:rPr>
              <a:t>*Charging</a:t>
            </a:r>
            <a:endParaRPr lang="en-US" sz="1200" dirty="0">
              <a:solidFill>
                <a:srgbClr val="00B050"/>
              </a:solidFill>
            </a:endParaRPr>
          </a:p>
        </p:txBody>
      </p:sp>
      <p:sp>
        <p:nvSpPr>
          <p:cNvPr id="63" name="TextBox 62"/>
          <p:cNvSpPr txBox="1"/>
          <p:nvPr/>
        </p:nvSpPr>
        <p:spPr>
          <a:xfrm>
            <a:off x="7590264" y="2658684"/>
            <a:ext cx="1059008" cy="646331"/>
          </a:xfrm>
          <a:prstGeom prst="rect">
            <a:avLst/>
          </a:prstGeom>
          <a:solidFill>
            <a:schemeClr val="bg1"/>
          </a:solidFill>
          <a:ln>
            <a:noFill/>
          </a:ln>
        </p:spPr>
        <p:txBody>
          <a:bodyPr wrap="none" rtlCol="0">
            <a:spAutoFit/>
          </a:bodyPr>
          <a:lstStyle/>
          <a:p>
            <a:r>
              <a:rPr lang="en-US" sz="1200" dirty="0" smtClean="0">
                <a:solidFill>
                  <a:srgbClr val="00B050"/>
                </a:solidFill>
              </a:rPr>
              <a:t>Warm </a:t>
            </a:r>
          </a:p>
          <a:p>
            <a:r>
              <a:rPr lang="en-US" sz="1200" dirty="0" smtClean="0">
                <a:solidFill>
                  <a:srgbClr val="00B050"/>
                </a:solidFill>
              </a:rPr>
              <a:t>Glycol/Water</a:t>
            </a:r>
          </a:p>
          <a:p>
            <a:r>
              <a:rPr lang="en-US" sz="1200" dirty="0" smtClean="0">
                <a:solidFill>
                  <a:srgbClr val="00B050"/>
                </a:solidFill>
              </a:rPr>
              <a:t>*Charging</a:t>
            </a:r>
            <a:endParaRPr lang="en-US" sz="1200" dirty="0">
              <a:solidFill>
                <a:srgbClr val="00B050"/>
              </a:solidFill>
            </a:endParaRPr>
          </a:p>
        </p:txBody>
      </p:sp>
      <p:sp>
        <p:nvSpPr>
          <p:cNvPr id="64" name="Bent Arrow 63"/>
          <p:cNvSpPr/>
          <p:nvPr/>
        </p:nvSpPr>
        <p:spPr>
          <a:xfrm rot="16200000">
            <a:off x="6630144" y="5551943"/>
            <a:ext cx="366022" cy="658950"/>
          </a:xfrm>
          <a:prstGeom prst="ben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5" name="TextBox 64"/>
          <p:cNvSpPr txBox="1"/>
          <p:nvPr/>
        </p:nvSpPr>
        <p:spPr>
          <a:xfrm>
            <a:off x="7188453" y="5881417"/>
            <a:ext cx="1266693" cy="276999"/>
          </a:xfrm>
          <a:prstGeom prst="rect">
            <a:avLst/>
          </a:prstGeom>
          <a:noFill/>
        </p:spPr>
        <p:txBody>
          <a:bodyPr wrap="none" rtlCol="0">
            <a:spAutoFit/>
          </a:bodyPr>
          <a:lstStyle/>
          <a:p>
            <a:r>
              <a:rPr lang="en-US" sz="1200" dirty="0" smtClean="0"/>
              <a:t>Insulation Layer</a:t>
            </a:r>
            <a:endParaRPr lang="en-US" sz="1200" dirty="0"/>
          </a:p>
        </p:txBody>
      </p:sp>
      <p:sp>
        <p:nvSpPr>
          <p:cNvPr id="38" name="Bent-Up Arrow 37"/>
          <p:cNvSpPr/>
          <p:nvPr/>
        </p:nvSpPr>
        <p:spPr>
          <a:xfrm rot="16200000">
            <a:off x="6545487" y="2702689"/>
            <a:ext cx="856526" cy="520860"/>
          </a:xfrm>
          <a:prstGeom prst="bentUpArrow">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Bent-Up Arrow 38"/>
          <p:cNvSpPr/>
          <p:nvPr/>
        </p:nvSpPr>
        <p:spPr>
          <a:xfrm>
            <a:off x="6493398" y="4745620"/>
            <a:ext cx="798653" cy="613458"/>
          </a:xfrm>
          <a:prstGeom prst="bentUpArrow">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Bent-Up Arrow 47"/>
          <p:cNvSpPr/>
          <p:nvPr/>
        </p:nvSpPr>
        <p:spPr>
          <a:xfrm rot="5400000">
            <a:off x="4525701" y="4791919"/>
            <a:ext cx="590309" cy="682907"/>
          </a:xfrm>
          <a:prstGeom prst="bentUp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Bent Arrow 48"/>
          <p:cNvSpPr/>
          <p:nvPr/>
        </p:nvSpPr>
        <p:spPr>
          <a:xfrm rot="5400000">
            <a:off x="4016415" y="2644818"/>
            <a:ext cx="792865" cy="758141"/>
          </a:xfrm>
          <a:prstGeom prst="ben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0" name="Bent Arrow 49"/>
          <p:cNvSpPr/>
          <p:nvPr/>
        </p:nvSpPr>
        <p:spPr>
          <a:xfrm>
            <a:off x="1944547" y="2511706"/>
            <a:ext cx="613459" cy="752355"/>
          </a:xfrm>
          <a:prstGeom prst="ben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1" name="Bent Arrow 50"/>
          <p:cNvSpPr/>
          <p:nvPr/>
        </p:nvSpPr>
        <p:spPr>
          <a:xfrm rot="16200000">
            <a:off x="2040040" y="4418635"/>
            <a:ext cx="486136" cy="746568"/>
          </a:xfrm>
          <a:prstGeom prst="ben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Footer Placeholder 6"/>
          <p:cNvSpPr>
            <a:spLocks noGrp="1"/>
          </p:cNvSpPr>
          <p:nvPr>
            <p:ph type="ftr" sz="quarter" idx="11"/>
          </p:nvPr>
        </p:nvSpPr>
        <p:spPr/>
        <p:txBody>
          <a:bodyPr/>
          <a:lstStyle/>
          <a:p>
            <a:r>
              <a:rPr lang="en-US" dirty="0" smtClean="0"/>
              <a:t>Tristian Jones</a:t>
            </a:r>
            <a:endParaRPr lang="en-US" dirty="0"/>
          </a:p>
        </p:txBody>
      </p:sp>
      <p:cxnSp>
        <p:nvCxnSpPr>
          <p:cNvPr id="34" name="Straight Arrow Connector 33"/>
          <p:cNvCxnSpPr/>
          <p:nvPr/>
        </p:nvCxnSpPr>
        <p:spPr>
          <a:xfrm flipV="1">
            <a:off x="6018835" y="1608881"/>
            <a:ext cx="0" cy="5208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6366076" y="1608881"/>
            <a:ext cx="0" cy="5324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6713316" y="1620456"/>
            <a:ext cx="0" cy="5208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Curved Right Arrow 52"/>
          <p:cNvSpPr/>
          <p:nvPr/>
        </p:nvSpPr>
        <p:spPr>
          <a:xfrm rot="10800000">
            <a:off x="3578149" y="4915690"/>
            <a:ext cx="544749" cy="530157"/>
          </a:xfrm>
          <a:prstGeom prst="curv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6322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animBg="1"/>
      <p:bldP spid="35" grpId="0" animBg="1"/>
      <p:bldP spid="37" grpId="0" animBg="1"/>
      <p:bldP spid="41" grpId="0" animBg="1"/>
      <p:bldP spid="43" grpId="0" animBg="1"/>
      <p:bldP spid="46" grpId="0"/>
      <p:bldP spid="47" grpId="0"/>
      <p:bldP spid="62" grpId="0"/>
      <p:bldP spid="63"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Airflow &amp; Axial Fan</a:t>
            </a:r>
            <a:endParaRPr lang="en-US" sz="4800"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11</a:t>
            </a:fld>
            <a:endParaRPr lang="en-US"/>
          </a:p>
        </p:txBody>
      </p:sp>
      <p:pic>
        <p:nvPicPr>
          <p:cNvPr id="1028" name="Picture 4" descr="http://i.ebayimg.com/00/s/MTAwMFgxMDAw/$(KGrHqR,!roE+m9I5tHJBQFec)4dWw~~60_12.JPG"/>
          <p:cNvPicPr>
            <a:picLocks noChangeAspect="1" noChangeArrowheads="1"/>
          </p:cNvPicPr>
          <p:nvPr/>
        </p:nvPicPr>
        <p:blipFill>
          <a:blip r:embed="rId4" cstate="print"/>
          <a:srcRect/>
          <a:stretch>
            <a:fillRect/>
          </a:stretch>
        </p:blipFill>
        <p:spPr bwMode="auto">
          <a:xfrm>
            <a:off x="4502551" y="1632714"/>
            <a:ext cx="4455087" cy="4455087"/>
          </a:xfrm>
          <a:prstGeom prst="rect">
            <a:avLst/>
          </a:prstGeom>
          <a:noFill/>
        </p:spPr>
      </p:pic>
      <p:pic>
        <p:nvPicPr>
          <p:cNvPr id="1030" name="Picture 6" descr="http://i.ebayimg.com/00/s/MTAwMFgxMDAw/$(KGrHqR,!rgE+jc(YSK0BQFecm4ziw~~60_12.JPG"/>
          <p:cNvPicPr>
            <a:picLocks noChangeAspect="1" noChangeArrowheads="1"/>
          </p:cNvPicPr>
          <p:nvPr/>
        </p:nvPicPr>
        <p:blipFill>
          <a:blip r:embed="rId5" cstate="print"/>
          <a:srcRect/>
          <a:stretch>
            <a:fillRect/>
          </a:stretch>
        </p:blipFill>
        <p:spPr bwMode="auto">
          <a:xfrm>
            <a:off x="1284790" y="4027992"/>
            <a:ext cx="2176038" cy="2176038"/>
          </a:xfrm>
          <a:prstGeom prst="rect">
            <a:avLst/>
          </a:prstGeom>
          <a:noFill/>
        </p:spPr>
      </p:pic>
      <p:sp>
        <p:nvSpPr>
          <p:cNvPr id="3" name="Footer Placeholder 2"/>
          <p:cNvSpPr>
            <a:spLocks noGrp="1"/>
          </p:cNvSpPr>
          <p:nvPr>
            <p:ph type="ftr" sz="quarter" idx="11"/>
          </p:nvPr>
        </p:nvSpPr>
        <p:spPr/>
        <p:txBody>
          <a:bodyPr/>
          <a:lstStyle/>
          <a:p>
            <a:r>
              <a:rPr lang="en-US" dirty="0" smtClean="0"/>
              <a:t>Tristian Jones</a:t>
            </a:r>
            <a:endParaRPr lang="en-US" dirty="0"/>
          </a:p>
        </p:txBody>
      </p:sp>
      <p:pic>
        <p:nvPicPr>
          <p:cNvPr id="6" name="Video">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317537" y="1636056"/>
            <a:ext cx="4110544" cy="2315776"/>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Chiller</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12</a:t>
            </a:fld>
            <a:endParaRPr lang="en-US"/>
          </a:p>
        </p:txBody>
      </p:sp>
      <p:pic>
        <p:nvPicPr>
          <p:cNvPr id="53250" name="Picture 2" descr="ThermoCube"/>
          <p:cNvPicPr>
            <a:picLocks noChangeAspect="1" noChangeArrowheads="1"/>
          </p:cNvPicPr>
          <p:nvPr/>
        </p:nvPicPr>
        <p:blipFill>
          <a:blip r:embed="rId2" cstate="print"/>
          <a:srcRect/>
          <a:stretch>
            <a:fillRect/>
          </a:stretch>
        </p:blipFill>
        <p:spPr bwMode="auto">
          <a:xfrm>
            <a:off x="5595674" y="2033137"/>
            <a:ext cx="3386280" cy="3374994"/>
          </a:xfrm>
          <a:prstGeom prst="rect">
            <a:avLst/>
          </a:prstGeom>
          <a:noFill/>
        </p:spPr>
      </p:pic>
      <p:sp>
        <p:nvSpPr>
          <p:cNvPr id="7" name="TextBox 6"/>
          <p:cNvSpPr txBox="1"/>
          <p:nvPr/>
        </p:nvSpPr>
        <p:spPr>
          <a:xfrm>
            <a:off x="1111170" y="1551007"/>
            <a:ext cx="3647152" cy="369332"/>
          </a:xfrm>
          <a:prstGeom prst="rect">
            <a:avLst/>
          </a:prstGeom>
          <a:noFill/>
        </p:spPr>
        <p:txBody>
          <a:bodyPr wrap="none" rtlCol="0">
            <a:spAutoFit/>
          </a:bodyPr>
          <a:lstStyle/>
          <a:p>
            <a:r>
              <a:rPr lang="en-US" b="1" u="sng" dirty="0" err="1" smtClean="0"/>
              <a:t>Thermocube</a:t>
            </a:r>
            <a:r>
              <a:rPr lang="en-US" b="1" u="sng" dirty="0" smtClean="0"/>
              <a:t> 300 Specifications</a:t>
            </a:r>
            <a:endParaRPr lang="en-US" b="1" u="sng" dirty="0"/>
          </a:p>
        </p:txBody>
      </p:sp>
      <p:sp>
        <p:nvSpPr>
          <p:cNvPr id="8" name="TextBox 7"/>
          <p:cNvSpPr txBox="1"/>
          <p:nvPr/>
        </p:nvSpPr>
        <p:spPr>
          <a:xfrm>
            <a:off x="532434" y="1967697"/>
            <a:ext cx="4207205" cy="5078313"/>
          </a:xfrm>
          <a:prstGeom prst="rect">
            <a:avLst/>
          </a:prstGeom>
          <a:noFill/>
        </p:spPr>
        <p:txBody>
          <a:bodyPr wrap="square" rtlCol="0">
            <a:spAutoFit/>
          </a:bodyPr>
          <a:lstStyle/>
          <a:p>
            <a:pPr marL="342900" indent="-342900">
              <a:lnSpc>
                <a:spcPct val="150000"/>
              </a:lnSpc>
              <a:buFont typeface="Arial" pitchFamily="34" charset="0"/>
              <a:buChar char="•"/>
            </a:pPr>
            <a:r>
              <a:rPr lang="en-US" dirty="0" smtClean="0">
                <a:latin typeface="+mn-lt"/>
              </a:rPr>
              <a:t>Operating Range: 5-50ᵒ</a:t>
            </a:r>
            <a:r>
              <a:rPr lang="en-US" dirty="0" smtClean="0">
                <a:latin typeface="+mn-lt"/>
                <a:cs typeface="Arial" pitchFamily="34" charset="0"/>
              </a:rPr>
              <a:t>C Standard, down to -5ᵒC with low temp option.</a:t>
            </a:r>
          </a:p>
          <a:p>
            <a:pPr marL="342900" indent="-342900">
              <a:lnSpc>
                <a:spcPct val="150000"/>
              </a:lnSpc>
              <a:buFont typeface="Arial" pitchFamily="34" charset="0"/>
              <a:buChar char="•"/>
            </a:pPr>
            <a:r>
              <a:rPr lang="en-US" dirty="0" smtClean="0">
                <a:latin typeface="+mn-lt"/>
                <a:cs typeface="Arial" pitchFamily="34" charset="0"/>
              </a:rPr>
              <a:t>Cooling Capacity: Dependant on Temperature set-point.</a:t>
            </a:r>
          </a:p>
          <a:p>
            <a:pPr marL="342900" indent="-342900">
              <a:lnSpc>
                <a:spcPct val="150000"/>
              </a:lnSpc>
              <a:buFont typeface="Arial" pitchFamily="34" charset="0"/>
              <a:buChar char="•"/>
            </a:pPr>
            <a:r>
              <a:rPr lang="en-US" dirty="0" smtClean="0">
                <a:latin typeface="+mn-lt"/>
                <a:cs typeface="Arial" pitchFamily="34" charset="0"/>
              </a:rPr>
              <a:t>Process Fluid: </a:t>
            </a:r>
            <a:r>
              <a:rPr lang="en-US" dirty="0" err="1" smtClean="0">
                <a:latin typeface="+mn-lt"/>
                <a:cs typeface="Arial" pitchFamily="34" charset="0"/>
              </a:rPr>
              <a:t>Koolance</a:t>
            </a:r>
            <a:r>
              <a:rPr lang="en-US" dirty="0" smtClean="0">
                <a:latin typeface="+mn-lt"/>
                <a:cs typeface="Arial" pitchFamily="34" charset="0"/>
              </a:rPr>
              <a:t> (27% Propylene Glycol/water mix)</a:t>
            </a:r>
          </a:p>
          <a:p>
            <a:pPr marL="342900" indent="-342900">
              <a:lnSpc>
                <a:spcPct val="150000"/>
              </a:lnSpc>
              <a:buFont typeface="Arial" pitchFamily="34" charset="0"/>
              <a:buChar char="•"/>
            </a:pPr>
            <a:r>
              <a:rPr lang="en-US" dirty="0" smtClean="0">
                <a:latin typeface="+mn-lt"/>
                <a:cs typeface="Arial" pitchFamily="34" charset="0"/>
              </a:rPr>
              <a:t>Size: 13” x 11” x 13”</a:t>
            </a:r>
          </a:p>
          <a:p>
            <a:pPr marL="342900" indent="-342900">
              <a:lnSpc>
                <a:spcPct val="150000"/>
              </a:lnSpc>
              <a:buFont typeface="Arial" pitchFamily="34" charset="0"/>
              <a:buChar char="•"/>
            </a:pPr>
            <a:r>
              <a:rPr lang="en-US" dirty="0" smtClean="0">
                <a:latin typeface="+mn-lt"/>
                <a:cs typeface="Arial" pitchFamily="34" charset="0"/>
              </a:rPr>
              <a:t>Tank Volume: 300mL</a:t>
            </a:r>
          </a:p>
          <a:p>
            <a:pPr marL="342900" indent="-342900">
              <a:lnSpc>
                <a:spcPct val="150000"/>
              </a:lnSpc>
              <a:buFont typeface="Arial" pitchFamily="34" charset="0"/>
              <a:buChar char="•"/>
            </a:pPr>
            <a:r>
              <a:rPr lang="en-US" dirty="0" smtClean="0">
                <a:latin typeface="+mn-lt"/>
                <a:cs typeface="Arial" pitchFamily="34" charset="0"/>
              </a:rPr>
              <a:t>Power Requirement: 115-230 VAC (50-60Hz)</a:t>
            </a:r>
          </a:p>
          <a:p>
            <a:pPr>
              <a:lnSpc>
                <a:spcPct val="150000"/>
              </a:lnSpc>
              <a:buFont typeface="Arial" pitchFamily="34" charset="0"/>
              <a:buChar char="•"/>
            </a:pPr>
            <a:endParaRPr lang="en-US" dirty="0" smtClean="0">
              <a:latin typeface="Arial" pitchFamily="34" charset="0"/>
              <a:cs typeface="Arial" pitchFamily="34" charset="0"/>
            </a:endParaRPr>
          </a:p>
          <a:p>
            <a:pPr lvl="1">
              <a:lnSpc>
                <a:spcPct val="150000"/>
              </a:lnSpc>
            </a:pPr>
            <a:endParaRPr lang="en-US" dirty="0"/>
          </a:p>
        </p:txBody>
      </p:sp>
      <p:sp>
        <p:nvSpPr>
          <p:cNvPr id="3" name="Footer Placeholder 2"/>
          <p:cNvSpPr>
            <a:spLocks noGrp="1"/>
          </p:cNvSpPr>
          <p:nvPr>
            <p:ph type="ftr" sz="quarter" idx="11"/>
          </p:nvPr>
        </p:nvSpPr>
        <p:spPr/>
        <p:txBody>
          <a:bodyPr/>
          <a:lstStyle/>
          <a:p>
            <a:r>
              <a:rPr lang="en-US" dirty="0" smtClean="0"/>
              <a:t>Tristian </a:t>
            </a:r>
            <a:r>
              <a:rPr lang="en-US" dirty="0"/>
              <a:t>Jones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Thermal Battery- Chilling Analysis</a:t>
            </a:r>
            <a:endParaRPr lang="en-US" sz="3600"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535704" y="1845439"/>
            <a:ext cx="5429250" cy="4000500"/>
          </a:xfrm>
          <a:prstGeom prst="rect">
            <a:avLst/>
          </a:prstGeom>
          <a:noFill/>
          <a:ln w="9525">
            <a:noFill/>
            <a:miter lim="800000"/>
            <a:headEnd/>
            <a:tailEnd/>
          </a:ln>
        </p:spPr>
      </p:pic>
      <p:sp>
        <p:nvSpPr>
          <p:cNvPr id="7" name="TextBox 6"/>
          <p:cNvSpPr txBox="1"/>
          <p:nvPr/>
        </p:nvSpPr>
        <p:spPr>
          <a:xfrm>
            <a:off x="161127" y="1131380"/>
            <a:ext cx="3374575" cy="5355312"/>
          </a:xfrm>
          <a:prstGeom prst="rect">
            <a:avLst/>
          </a:prstGeom>
          <a:noFill/>
        </p:spPr>
        <p:txBody>
          <a:bodyPr wrap="square" rtlCol="0" anchor="t">
            <a:spAutoFit/>
          </a:bodyPr>
          <a:lstStyle/>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r>
              <a:rPr lang="en-US" sz="1600" b="1" dirty="0" smtClean="0">
                <a:latin typeface="+mn-lt"/>
              </a:rPr>
              <a:t>Chiller selection criteria: </a:t>
            </a:r>
            <a:r>
              <a:rPr lang="en-US" sz="1600" dirty="0" smtClean="0">
                <a:latin typeface="+mn-lt"/>
              </a:rPr>
              <a:t>Procured the most cost efficient chiller available for the budget situation at the time.</a:t>
            </a:r>
          </a:p>
          <a:p>
            <a:endParaRPr lang="en-US" sz="1600" dirty="0" smtClean="0">
              <a:latin typeface="+mn-lt"/>
            </a:endParaRPr>
          </a:p>
          <a:p>
            <a:pPr marL="342900" indent="-342900">
              <a:buFont typeface="Arial" pitchFamily="34" charset="0"/>
              <a:buChar char="•"/>
            </a:pPr>
            <a:r>
              <a:rPr lang="en-US" sz="1600" dirty="0" smtClean="0">
                <a:latin typeface="+mn-lt"/>
              </a:rPr>
              <a:t>Heat dissipation of 2832 kJ required to bring water from 22</a:t>
            </a:r>
            <a:r>
              <a:rPr lang="en-US" sz="1600" dirty="0" smtClean="0">
                <a:latin typeface="+mn-lt"/>
                <a:cs typeface="Arial" pitchFamily="34" charset="0"/>
              </a:rPr>
              <a:t>ᵒC to 0ᵒC (10.3 MJ to freeze 30.8L water completely).</a:t>
            </a:r>
          </a:p>
          <a:p>
            <a:endParaRPr lang="en-US" sz="1600" dirty="0" smtClean="0">
              <a:latin typeface="+mn-lt"/>
              <a:cs typeface="Arial" pitchFamily="34" charset="0"/>
            </a:endParaRPr>
          </a:p>
          <a:p>
            <a:pPr marL="342900" indent="-342900">
              <a:buFont typeface="Arial" pitchFamily="34" charset="0"/>
              <a:buChar char="•"/>
            </a:pPr>
            <a:r>
              <a:rPr lang="en-US" sz="1600" dirty="0" smtClean="0">
                <a:latin typeface="+mn-lt"/>
                <a:cs typeface="Arial" pitchFamily="34" charset="0"/>
              </a:rPr>
              <a:t>Neglected conduction heat transfer from surrounding air between the insulated boundary and water tanks. </a:t>
            </a:r>
          </a:p>
          <a:p>
            <a:pPr marL="342900" indent="-342900"/>
            <a:endParaRPr lang="en-US" sz="1600" dirty="0" smtClean="0">
              <a:latin typeface="+mn-lt"/>
              <a:cs typeface="Arial" pitchFamily="34" charset="0"/>
            </a:endParaRPr>
          </a:p>
          <a:p>
            <a:pPr marL="342900" indent="-342900">
              <a:buFont typeface="Arial" pitchFamily="34" charset="0"/>
              <a:buChar char="•"/>
            </a:pPr>
            <a:r>
              <a:rPr lang="en-US" sz="1600" dirty="0" smtClean="0">
                <a:latin typeface="+mn-lt"/>
                <a:cs typeface="Arial" pitchFamily="34" charset="0"/>
              </a:rPr>
              <a:t>Chilling time requirement of approximately 8 hours </a:t>
            </a:r>
            <a:r>
              <a:rPr lang="en-US" sz="1600" dirty="0" smtClean="0">
                <a:latin typeface="+mn-lt"/>
              </a:rPr>
              <a:t>to bring water from 22</a:t>
            </a:r>
            <a:r>
              <a:rPr lang="en-US" sz="1600" dirty="0" smtClean="0">
                <a:latin typeface="+mn-lt"/>
                <a:cs typeface="Arial" pitchFamily="34" charset="0"/>
              </a:rPr>
              <a:t>ᵒC to 0ᵒC</a:t>
            </a:r>
            <a:endParaRPr lang="en-US" dirty="0" smtClean="0">
              <a:latin typeface="Arial" pitchFamily="34" charset="0"/>
              <a:cs typeface="Arial" pitchFamily="34" charset="0"/>
            </a:endParaRPr>
          </a:p>
          <a:p>
            <a:pPr marL="342900" indent="-342900">
              <a:buFont typeface="Arial" pitchFamily="34" charset="0"/>
              <a:buChar char="•"/>
            </a:pPr>
            <a:endParaRPr lang="en-US" dirty="0" smtClean="0">
              <a:latin typeface="Arial" pitchFamily="34" charset="0"/>
              <a:cs typeface="Arial" pitchFamily="34" charset="0"/>
            </a:endParaRPr>
          </a:p>
        </p:txBody>
      </p:sp>
      <p:cxnSp>
        <p:nvCxnSpPr>
          <p:cNvPr id="12" name="Straight Arrow Connector 11"/>
          <p:cNvCxnSpPr/>
          <p:nvPr/>
        </p:nvCxnSpPr>
        <p:spPr>
          <a:xfrm flipH="1">
            <a:off x="5471886" y="4977114"/>
            <a:ext cx="54208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001473" y="4854003"/>
            <a:ext cx="2534856" cy="246221"/>
          </a:xfrm>
          <a:prstGeom prst="rect">
            <a:avLst/>
          </a:prstGeom>
          <a:noFill/>
        </p:spPr>
        <p:txBody>
          <a:bodyPr wrap="square" rtlCol="0">
            <a:spAutoFit/>
          </a:bodyPr>
          <a:lstStyle/>
          <a:p>
            <a:r>
              <a:rPr lang="en-US" sz="1000" dirty="0" smtClean="0"/>
              <a:t>Cooling Capacity at 0</a:t>
            </a:r>
            <a:r>
              <a:rPr lang="en-US" sz="1000" dirty="0" smtClean="0">
                <a:latin typeface="Calibri"/>
              </a:rPr>
              <a:t>ᵒ</a:t>
            </a:r>
            <a:r>
              <a:rPr lang="en-US" sz="1000" dirty="0" smtClean="0">
                <a:latin typeface="Arial" pitchFamily="34" charset="0"/>
                <a:cs typeface="Arial" pitchFamily="34" charset="0"/>
              </a:rPr>
              <a:t>C Set Temperature</a:t>
            </a:r>
            <a:endParaRPr lang="en-US" sz="1000" dirty="0"/>
          </a:p>
        </p:txBody>
      </p:sp>
      <p:sp>
        <p:nvSpPr>
          <p:cNvPr id="14" name="Rectangle 13"/>
          <p:cNvSpPr/>
          <p:nvPr/>
        </p:nvSpPr>
        <p:spPr>
          <a:xfrm>
            <a:off x="3964329" y="5779585"/>
            <a:ext cx="4572000" cy="461665"/>
          </a:xfrm>
          <a:prstGeom prst="rect">
            <a:avLst/>
          </a:prstGeom>
        </p:spPr>
        <p:txBody>
          <a:bodyPr>
            <a:spAutoFit/>
          </a:bodyPr>
          <a:lstStyle/>
          <a:p>
            <a:pPr marL="342900" indent="-342900"/>
            <a:r>
              <a:rPr lang="en-US" sz="1200" dirty="0" smtClean="0">
                <a:solidFill>
                  <a:srgbClr val="FF0000"/>
                </a:solidFill>
                <a:latin typeface="Arial" pitchFamily="34" charset="0"/>
                <a:cs typeface="Arial" pitchFamily="34" charset="0"/>
              </a:rPr>
              <a:t>*	Note: Latent Heat of Fusion &amp; Specific Heat taken to be 334 kJ/kg &amp; 4.18 KJ/kg*K.</a:t>
            </a:r>
          </a:p>
        </p:txBody>
      </p:sp>
      <p:sp>
        <p:nvSpPr>
          <p:cNvPr id="3" name="Footer Placeholder 2"/>
          <p:cNvSpPr>
            <a:spLocks noGrp="1"/>
          </p:cNvSpPr>
          <p:nvPr>
            <p:ph type="ftr" sz="quarter" idx="11"/>
          </p:nvPr>
        </p:nvSpPr>
        <p:spPr/>
        <p:txBody>
          <a:bodyPr/>
          <a:lstStyle/>
          <a:p>
            <a:r>
              <a:rPr lang="en-US" dirty="0" smtClean="0"/>
              <a:t>Tristian Jones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Thermal Battery- Theoretical Cooling </a:t>
            </a:r>
            <a:r>
              <a:rPr lang="en-US" dirty="0" smtClean="0"/>
              <a:t>Analysis</a:t>
            </a:r>
            <a:endParaRPr lang="en-US" dirty="0"/>
          </a:p>
        </p:txBody>
      </p:sp>
      <p:sp>
        <p:nvSpPr>
          <p:cNvPr id="4" name="Footer Placeholder 3"/>
          <p:cNvSpPr>
            <a:spLocks noGrp="1"/>
          </p:cNvSpPr>
          <p:nvPr>
            <p:ph type="ftr" sz="quarter" idx="11"/>
          </p:nvPr>
        </p:nvSpPr>
        <p:spPr/>
        <p:txBody>
          <a:bodyPr/>
          <a:lstStyle/>
          <a:p>
            <a:r>
              <a:rPr lang="en-US" dirty="0" smtClean="0"/>
              <a:t>Tristian Jones</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14</a:t>
            </a:fld>
            <a:endParaRPr lang="en-US"/>
          </a:p>
        </p:txBody>
      </p:sp>
      <p:sp>
        <p:nvSpPr>
          <p:cNvPr id="8" name="TextBox 7"/>
          <p:cNvSpPr txBox="1"/>
          <p:nvPr/>
        </p:nvSpPr>
        <p:spPr>
          <a:xfrm>
            <a:off x="613458" y="1747779"/>
            <a:ext cx="7824487" cy="4001095"/>
          </a:xfrm>
          <a:prstGeom prst="rect">
            <a:avLst/>
          </a:prstGeom>
          <a:noFill/>
        </p:spPr>
        <p:txBody>
          <a:bodyPr wrap="square" rtlCol="0">
            <a:spAutoFit/>
          </a:bodyPr>
          <a:lstStyle/>
          <a:p>
            <a:pPr marL="342900" indent="-342900">
              <a:buFont typeface="Arial" pitchFamily="34" charset="0"/>
              <a:buChar char="•"/>
            </a:pPr>
            <a:r>
              <a:rPr lang="en-US" sz="2000" dirty="0" smtClean="0">
                <a:latin typeface="+mn-lt"/>
              </a:rPr>
              <a:t> Airflow: 365 CFM (0.17m</a:t>
            </a:r>
            <a:r>
              <a:rPr lang="en-US" sz="2000" baseline="30000" dirty="0" smtClean="0">
                <a:latin typeface="+mn-lt"/>
              </a:rPr>
              <a:t>3</a:t>
            </a:r>
            <a:r>
              <a:rPr lang="en-US" sz="2000" dirty="0" smtClean="0">
                <a:latin typeface="+mn-lt"/>
              </a:rPr>
              <a:t>/s)</a:t>
            </a:r>
          </a:p>
          <a:p>
            <a:pPr marL="342900" indent="-342900">
              <a:buFont typeface="Arial" pitchFamily="34" charset="0"/>
              <a:buChar char="•"/>
            </a:pPr>
            <a:endParaRPr lang="en-US" sz="2000" dirty="0" smtClean="0">
              <a:latin typeface="+mn-lt"/>
            </a:endParaRPr>
          </a:p>
          <a:p>
            <a:pPr marL="342900" indent="-342900">
              <a:buFont typeface="Arial" pitchFamily="34" charset="0"/>
              <a:buChar char="•"/>
            </a:pPr>
            <a:r>
              <a:rPr lang="en-US" sz="2000" dirty="0" smtClean="0">
                <a:latin typeface="+mn-lt"/>
              </a:rPr>
              <a:t>Straight fins with triangular layout (20 total) giving 329.3 W of cooling.</a:t>
            </a:r>
          </a:p>
          <a:p>
            <a:pPr marL="342900" indent="-342900">
              <a:buFont typeface="Arial" pitchFamily="34" charset="0"/>
              <a:buChar char="•"/>
            </a:pPr>
            <a:endParaRPr lang="en-US" sz="2000" dirty="0" smtClean="0">
              <a:latin typeface="+mn-lt"/>
            </a:endParaRPr>
          </a:p>
          <a:p>
            <a:pPr marL="342900" indent="-342900">
              <a:buFont typeface="Arial" pitchFamily="34" charset="0"/>
              <a:buChar char="•"/>
            </a:pPr>
            <a:r>
              <a:rPr lang="en-US" sz="2000" dirty="0" smtClean="0">
                <a:latin typeface="+mn-lt"/>
              </a:rPr>
              <a:t>Non-finned surface area gives and additional 603.9 W giving a total cooling rate of 933.2 W (0.265 tons).</a:t>
            </a:r>
          </a:p>
          <a:p>
            <a:pPr marL="342900" indent="-342900">
              <a:buFont typeface="Arial" pitchFamily="34" charset="0"/>
              <a:buChar char="•"/>
            </a:pPr>
            <a:endParaRPr lang="en-US" sz="2000" dirty="0" smtClean="0">
              <a:latin typeface="+mn-lt"/>
            </a:endParaRPr>
          </a:p>
          <a:p>
            <a:pPr marL="342900" indent="-342900">
              <a:buFont typeface="Arial" pitchFamily="34" charset="0"/>
              <a:buChar char="•"/>
            </a:pPr>
            <a:r>
              <a:rPr lang="en-US" sz="2000" dirty="0" smtClean="0">
                <a:latin typeface="+mn-lt"/>
              </a:rPr>
              <a:t>Enough to cool a room of 125 </a:t>
            </a:r>
            <a:r>
              <a:rPr lang="en-US" sz="2000" dirty="0" err="1" smtClean="0">
                <a:latin typeface="+mn-lt"/>
              </a:rPr>
              <a:t>sq.ft</a:t>
            </a:r>
            <a:r>
              <a:rPr lang="en-US" sz="2000" dirty="0" smtClean="0">
                <a:latin typeface="+mn-lt"/>
              </a:rPr>
              <a:t>. for 3.06 hours. </a:t>
            </a:r>
          </a:p>
          <a:p>
            <a:pPr marL="342900" indent="-342900"/>
            <a:endParaRPr lang="en-US" sz="2000" dirty="0" smtClean="0">
              <a:latin typeface="+mn-lt"/>
            </a:endParaRPr>
          </a:p>
          <a:p>
            <a:pPr marL="342900" indent="-342900">
              <a:buFont typeface="Arial" pitchFamily="34" charset="0"/>
              <a:buChar char="•"/>
            </a:pPr>
            <a:r>
              <a:rPr lang="en-US" sz="2000" dirty="0" smtClean="0">
                <a:latin typeface="+mn-lt"/>
              </a:rPr>
              <a:t>Adiabatic fin tip assumed:</a:t>
            </a:r>
          </a:p>
          <a:p>
            <a:pPr marL="342900" indent="-342900">
              <a:buFont typeface="Arial" pitchFamily="34" charset="0"/>
              <a:buChar char="•"/>
            </a:pPr>
            <a:endParaRPr lang="en-US" dirty="0" smtClean="0"/>
          </a:p>
          <a:p>
            <a:pPr marL="342900" indent="-342900"/>
            <a:endParaRPr lang="en-US" dirty="0" smtClean="0"/>
          </a:p>
          <a:p>
            <a:pPr>
              <a:buFont typeface="Arial" pitchFamily="34" charset="0"/>
              <a:buChar char="•"/>
            </a:pPr>
            <a:endParaRPr lang="en-US" dirty="0"/>
          </a:p>
        </p:txBody>
      </p:sp>
      <p:pic>
        <p:nvPicPr>
          <p:cNvPr id="6" name="Picture 8"/>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2116011" y="5182491"/>
            <a:ext cx="5467458" cy="42057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Size Model</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15</a:t>
            </a:fld>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3209" y="1643063"/>
            <a:ext cx="6457581" cy="4346575"/>
          </a:xfrm>
        </p:spPr>
      </p:pic>
      <p:sp>
        <p:nvSpPr>
          <p:cNvPr id="9" name="Footer Placeholder 8"/>
          <p:cNvSpPr>
            <a:spLocks noGrp="1"/>
          </p:cNvSpPr>
          <p:nvPr>
            <p:ph type="ftr" sz="quarter" idx="11"/>
          </p:nvPr>
        </p:nvSpPr>
        <p:spPr/>
        <p:txBody>
          <a:bodyPr/>
          <a:lstStyle/>
          <a:p>
            <a:r>
              <a:rPr lang="en-US" dirty="0" smtClean="0"/>
              <a:t>Tristian Jones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Size System Chiller Analysis</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16</a:t>
            </a:fld>
            <a:endParaRPr lang="en-US"/>
          </a:p>
        </p:txBody>
      </p:sp>
      <p:pic>
        <p:nvPicPr>
          <p:cNvPr id="52226" name="Picture 2"/>
          <p:cNvPicPr>
            <a:picLocks noGrp="1" noChangeAspect="1" noChangeArrowheads="1"/>
          </p:cNvPicPr>
          <p:nvPr>
            <p:ph idx="1"/>
          </p:nvPr>
        </p:nvPicPr>
        <p:blipFill>
          <a:blip r:embed="rId2" cstate="print"/>
          <a:srcRect/>
          <a:stretch>
            <a:fillRect/>
          </a:stretch>
        </p:blipFill>
        <p:spPr bwMode="auto">
          <a:xfrm>
            <a:off x="6425625" y="2466566"/>
            <a:ext cx="2718375" cy="2646524"/>
          </a:xfrm>
          <a:prstGeom prst="rect">
            <a:avLst/>
          </a:prstGeom>
          <a:noFill/>
          <a:ln w="9525">
            <a:noFill/>
            <a:miter lim="800000"/>
            <a:headEnd/>
            <a:tailEnd/>
          </a:ln>
        </p:spPr>
      </p:pic>
      <p:sp>
        <p:nvSpPr>
          <p:cNvPr id="7" name="TextBox 6"/>
          <p:cNvSpPr txBox="1"/>
          <p:nvPr/>
        </p:nvSpPr>
        <p:spPr>
          <a:xfrm>
            <a:off x="625033" y="1701478"/>
            <a:ext cx="5821487" cy="4662815"/>
          </a:xfrm>
          <a:prstGeom prst="rect">
            <a:avLst/>
          </a:prstGeom>
          <a:noFill/>
        </p:spPr>
        <p:txBody>
          <a:bodyPr wrap="square" rtlCol="0">
            <a:spAutoFit/>
          </a:bodyPr>
          <a:lstStyle/>
          <a:p>
            <a:pPr marL="342900" indent="-342900">
              <a:lnSpc>
                <a:spcPct val="150000"/>
              </a:lnSpc>
              <a:buFont typeface="Arial" pitchFamily="34" charset="0"/>
              <a:buChar char="•"/>
            </a:pPr>
            <a:r>
              <a:rPr lang="en-US" dirty="0" smtClean="0">
                <a:latin typeface="+mn-lt"/>
              </a:rPr>
              <a:t>Chiller Model: M1-2A, Advantage Engineering</a:t>
            </a:r>
          </a:p>
          <a:p>
            <a:pPr marL="342900" indent="-342900">
              <a:lnSpc>
                <a:spcPct val="150000"/>
              </a:lnSpc>
              <a:buFont typeface="Arial" pitchFamily="34" charset="0"/>
              <a:buChar char="•"/>
            </a:pPr>
            <a:r>
              <a:rPr lang="en-US" dirty="0" smtClean="0">
                <a:latin typeface="+mn-lt"/>
              </a:rPr>
              <a:t>Quoted Cost: $6,455</a:t>
            </a:r>
          </a:p>
          <a:p>
            <a:pPr marL="342900" indent="-342900">
              <a:lnSpc>
                <a:spcPct val="150000"/>
              </a:lnSpc>
              <a:buFont typeface="Arial" pitchFamily="34" charset="0"/>
              <a:buChar char="•"/>
            </a:pPr>
            <a:r>
              <a:rPr lang="en-US" dirty="0" smtClean="0">
                <a:latin typeface="+mn-lt"/>
              </a:rPr>
              <a:t>Cooling Capacity: 2 Tons (7kW)</a:t>
            </a:r>
          </a:p>
          <a:p>
            <a:pPr marL="342900" indent="-342900">
              <a:lnSpc>
                <a:spcPct val="150000"/>
              </a:lnSpc>
              <a:buFont typeface="Arial" pitchFamily="34" charset="0"/>
              <a:buChar char="•"/>
            </a:pPr>
            <a:r>
              <a:rPr lang="en-US" dirty="0" smtClean="0">
                <a:latin typeface="+mn-lt"/>
              </a:rPr>
              <a:t>Compressor: 2 HP</a:t>
            </a:r>
          </a:p>
          <a:p>
            <a:pPr marL="342900" indent="-342900">
              <a:lnSpc>
                <a:spcPct val="150000"/>
              </a:lnSpc>
              <a:buFont typeface="Arial" pitchFamily="34" charset="0"/>
              <a:buChar char="•"/>
            </a:pPr>
            <a:r>
              <a:rPr lang="en-US" dirty="0" smtClean="0">
                <a:latin typeface="+mn-lt"/>
              </a:rPr>
              <a:t>Process Pump: ¾ HP, 4.8 GPM, 32 PSI, Centrifugal</a:t>
            </a:r>
          </a:p>
          <a:p>
            <a:pPr marL="342900" indent="-342900">
              <a:lnSpc>
                <a:spcPct val="150000"/>
              </a:lnSpc>
              <a:buFont typeface="Arial" pitchFamily="34" charset="0"/>
              <a:buChar char="•"/>
            </a:pPr>
            <a:r>
              <a:rPr lang="en-US" dirty="0" smtClean="0">
                <a:latin typeface="+mn-lt"/>
              </a:rPr>
              <a:t>Refrigerant: R-410A</a:t>
            </a:r>
          </a:p>
          <a:p>
            <a:pPr marL="342900" indent="-342900">
              <a:lnSpc>
                <a:spcPct val="150000"/>
              </a:lnSpc>
              <a:buFont typeface="Arial" pitchFamily="34" charset="0"/>
              <a:buChar char="•"/>
            </a:pPr>
            <a:r>
              <a:rPr lang="en-US" dirty="0" smtClean="0">
                <a:latin typeface="+mn-lt"/>
              </a:rPr>
              <a:t>Reservoir Capacity: 7.5 gal</a:t>
            </a:r>
          </a:p>
          <a:p>
            <a:pPr marL="342900" indent="-342900">
              <a:lnSpc>
                <a:spcPct val="150000"/>
              </a:lnSpc>
              <a:buFont typeface="Arial" pitchFamily="34" charset="0"/>
              <a:buChar char="•"/>
            </a:pPr>
            <a:r>
              <a:rPr lang="en-US" dirty="0" smtClean="0">
                <a:latin typeface="+mn-lt"/>
              </a:rPr>
              <a:t>Full Load Power </a:t>
            </a:r>
            <a:r>
              <a:rPr lang="en-US" dirty="0" err="1" smtClean="0">
                <a:latin typeface="+mn-lt"/>
              </a:rPr>
              <a:t>Req</a:t>
            </a:r>
            <a:r>
              <a:rPr lang="en-US" dirty="0" smtClean="0">
                <a:latin typeface="+mn-lt"/>
              </a:rPr>
              <a:t>: 230V/60Hz</a:t>
            </a:r>
          </a:p>
          <a:p>
            <a:pPr marL="342900" indent="-342900">
              <a:lnSpc>
                <a:spcPct val="150000"/>
              </a:lnSpc>
              <a:buFont typeface="Arial" pitchFamily="34" charset="0"/>
              <a:buChar char="•"/>
            </a:pPr>
            <a:r>
              <a:rPr lang="en-US" b="1" i="1" dirty="0" smtClean="0">
                <a:solidFill>
                  <a:srgbClr val="FF0000"/>
                </a:solidFill>
                <a:latin typeface="+mn-lt"/>
              </a:rPr>
              <a:t>Full Size System Requirement: 2 tons to freeze 758L of water in 12 hours.</a:t>
            </a:r>
          </a:p>
          <a:p>
            <a:pPr>
              <a:lnSpc>
                <a:spcPct val="150000"/>
              </a:lnSpc>
            </a:pPr>
            <a:endParaRPr lang="en-US" dirty="0"/>
          </a:p>
        </p:txBody>
      </p:sp>
      <p:sp>
        <p:nvSpPr>
          <p:cNvPr id="3" name="Footer Placeholder 2"/>
          <p:cNvSpPr>
            <a:spLocks noGrp="1"/>
          </p:cNvSpPr>
          <p:nvPr>
            <p:ph type="ftr" sz="quarter" idx="11"/>
          </p:nvPr>
        </p:nvSpPr>
        <p:spPr/>
        <p:txBody>
          <a:bodyPr/>
          <a:lstStyle/>
          <a:p>
            <a:r>
              <a:rPr lang="en-US" dirty="0" smtClean="0"/>
              <a:t>Tristian Jones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Size System-Theoretical Cooling Analysis</a:t>
            </a:r>
            <a:endParaRPr lang="en-US" dirty="0"/>
          </a:p>
        </p:txBody>
      </p:sp>
      <p:sp>
        <p:nvSpPr>
          <p:cNvPr id="3" name="Content Placeholder 2"/>
          <p:cNvSpPr>
            <a:spLocks noGrp="1"/>
          </p:cNvSpPr>
          <p:nvPr>
            <p:ph idx="1"/>
          </p:nvPr>
        </p:nvSpPr>
        <p:spPr>
          <a:xfrm>
            <a:off x="457200" y="1643679"/>
            <a:ext cx="3751943" cy="4345511"/>
          </a:xfrm>
        </p:spPr>
        <p:txBody>
          <a:bodyPr>
            <a:noAutofit/>
          </a:bodyPr>
          <a:lstStyle/>
          <a:p>
            <a:pPr>
              <a:lnSpc>
                <a:spcPct val="170000"/>
              </a:lnSpc>
            </a:pPr>
            <a:r>
              <a:rPr lang="en-US" sz="1600" b="1" i="1" dirty="0">
                <a:solidFill>
                  <a:srgbClr val="FF0000"/>
                </a:solidFill>
                <a:cs typeface="Arial" pitchFamily="34" charset="0"/>
              </a:rPr>
              <a:t>House Requirement: 2 Tons for 1000sqft according to Alpine Home Air</a:t>
            </a:r>
            <a:r>
              <a:rPr lang="en-US" sz="1600" b="1" i="1" dirty="0" smtClean="0">
                <a:solidFill>
                  <a:srgbClr val="FF0000"/>
                </a:solidFill>
                <a:cs typeface="Arial" pitchFamily="34" charset="0"/>
              </a:rPr>
              <a:t>.</a:t>
            </a:r>
            <a:endParaRPr lang="en-US" sz="1400" dirty="0" smtClean="0">
              <a:cs typeface="Arial" pitchFamily="34" charset="0"/>
            </a:endParaRPr>
          </a:p>
          <a:p>
            <a:pPr>
              <a:lnSpc>
                <a:spcPct val="170000"/>
              </a:lnSpc>
            </a:pPr>
            <a:r>
              <a:rPr lang="en-US" sz="1400" dirty="0" smtClean="0">
                <a:cs typeface="Arial" pitchFamily="34" charset="0"/>
              </a:rPr>
              <a:t>Full Size System will require a 1200 cfm (0.57m</a:t>
            </a:r>
            <a:r>
              <a:rPr lang="en-US" sz="1400" baseline="30000" dirty="0" smtClean="0">
                <a:cs typeface="Arial" pitchFamily="34" charset="0"/>
              </a:rPr>
              <a:t>3</a:t>
            </a:r>
            <a:r>
              <a:rPr lang="en-US" sz="1400" dirty="0" smtClean="0">
                <a:cs typeface="Arial" pitchFamily="34" charset="0"/>
              </a:rPr>
              <a:t>/s) fan.</a:t>
            </a:r>
          </a:p>
          <a:p>
            <a:pPr>
              <a:lnSpc>
                <a:spcPct val="170000"/>
              </a:lnSpc>
            </a:pPr>
            <a:r>
              <a:rPr lang="en-US" sz="1400" dirty="0" smtClean="0">
                <a:cs typeface="Arial" pitchFamily="34" charset="0"/>
              </a:rPr>
              <a:t>Fins will be of a straight rectangular pattern (42 total) and give a total heat transfer of 3.061kW.</a:t>
            </a:r>
          </a:p>
          <a:p>
            <a:pPr>
              <a:lnSpc>
                <a:spcPct val="170000"/>
              </a:lnSpc>
            </a:pPr>
            <a:r>
              <a:rPr lang="en-US" sz="1400" dirty="0" smtClean="0">
                <a:cs typeface="Arial" pitchFamily="34" charset="0"/>
              </a:rPr>
              <a:t>Non-finned area will add an additional 4.363 kW of cooling which adds to just over the required 2 tons of cooling.</a:t>
            </a:r>
          </a:p>
        </p:txBody>
      </p:sp>
      <p:sp>
        <p:nvSpPr>
          <p:cNvPr id="5" name="Slide Number Placeholder 4"/>
          <p:cNvSpPr>
            <a:spLocks noGrp="1"/>
          </p:cNvSpPr>
          <p:nvPr>
            <p:ph type="sldNum" sz="quarter" idx="12"/>
          </p:nvPr>
        </p:nvSpPr>
        <p:spPr/>
        <p:txBody>
          <a:bodyPr/>
          <a:lstStyle/>
          <a:p>
            <a:fld id="{BC63FE60-8F49-8E43-99CB-B7F849FB6F3B}" type="slidenum">
              <a:rPr lang="en-US" smtClean="0"/>
              <a:pPr/>
              <a:t>17</a:t>
            </a:fld>
            <a:endParaRPr lang="en-US"/>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80"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57486" y="1674293"/>
            <a:ext cx="4304092" cy="331084"/>
          </a:xfrm>
          <a:prstGeom prst="rect">
            <a:avLst/>
          </a:prstGeom>
          <a:noFill/>
        </p:spPr>
      </p:pic>
      <p:sp>
        <p:nvSpPr>
          <p:cNvPr id="3082" name="Rectangle 10"/>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Footer Placeholder 5"/>
          <p:cNvSpPr>
            <a:spLocks noGrp="1"/>
          </p:cNvSpPr>
          <p:nvPr>
            <p:ph type="ftr" sz="quarter" idx="11"/>
          </p:nvPr>
        </p:nvSpPr>
        <p:spPr/>
        <p:txBody>
          <a:bodyPr/>
          <a:lstStyle/>
          <a:p>
            <a:r>
              <a:rPr lang="en-US" dirty="0" smtClean="0"/>
              <a:t>Tristian Jones</a:t>
            </a:r>
            <a:endParaRPr lang="en-US" dirty="0"/>
          </a:p>
        </p:txBody>
      </p:sp>
      <p:sp>
        <p:nvSpPr>
          <p:cNvPr id="4" name="TextBox 3"/>
          <p:cNvSpPr txBox="1"/>
          <p:nvPr/>
        </p:nvSpPr>
        <p:spPr>
          <a:xfrm>
            <a:off x="5611376" y="2045500"/>
            <a:ext cx="3532624" cy="5069080"/>
          </a:xfrm>
          <a:prstGeom prst="rect">
            <a:avLst/>
          </a:prstGeom>
          <a:noFill/>
        </p:spPr>
        <p:txBody>
          <a:bodyPr wrap="square" rtlCol="0">
            <a:spAutoFit/>
          </a:bodyPr>
          <a:lstStyle/>
          <a:p>
            <a:pPr>
              <a:lnSpc>
                <a:spcPct val="170000"/>
              </a:lnSpc>
              <a:buNone/>
            </a:pPr>
            <a:r>
              <a:rPr lang="en-US" sz="1400" b="1" dirty="0"/>
              <a:t>Main Parameters:</a:t>
            </a:r>
            <a:endParaRPr lang="en-US" sz="1400" dirty="0"/>
          </a:p>
          <a:p>
            <a:pPr>
              <a:lnSpc>
                <a:spcPct val="170000"/>
              </a:lnSpc>
            </a:pPr>
            <a:r>
              <a:rPr lang="en-US" sz="1400" dirty="0">
                <a:latin typeface="+mn-lt"/>
              </a:rPr>
              <a:t>T</a:t>
            </a:r>
            <a:r>
              <a:rPr lang="en-US" sz="1400" baseline="-25000" dirty="0">
                <a:latin typeface="+mn-lt"/>
              </a:rPr>
              <a:t>b</a:t>
            </a:r>
            <a:r>
              <a:rPr lang="en-US" sz="1400" dirty="0">
                <a:latin typeface="+mn-lt"/>
              </a:rPr>
              <a:t> = 0ᵒC</a:t>
            </a:r>
          </a:p>
          <a:p>
            <a:pPr>
              <a:lnSpc>
                <a:spcPct val="170000"/>
              </a:lnSpc>
            </a:pPr>
            <a:r>
              <a:rPr lang="en-US" sz="1400" dirty="0">
                <a:latin typeface="+mn-lt"/>
              </a:rPr>
              <a:t>T∞ = 22ᵒC</a:t>
            </a:r>
          </a:p>
          <a:p>
            <a:pPr>
              <a:lnSpc>
                <a:spcPct val="170000"/>
              </a:lnSpc>
            </a:pPr>
            <a:r>
              <a:rPr lang="en-US" sz="1400" dirty="0">
                <a:latin typeface="+mn-lt"/>
              </a:rPr>
              <a:t>mL = 3.014</a:t>
            </a:r>
          </a:p>
          <a:p>
            <a:pPr>
              <a:lnSpc>
                <a:spcPct val="170000"/>
              </a:lnSpc>
            </a:pPr>
            <a:r>
              <a:rPr lang="en-US" sz="1400" dirty="0">
                <a:latin typeface="+mn-lt"/>
              </a:rPr>
              <a:t>t = 1.5875mm</a:t>
            </a:r>
          </a:p>
          <a:p>
            <a:pPr>
              <a:lnSpc>
                <a:spcPct val="170000"/>
              </a:lnSpc>
            </a:pPr>
            <a:r>
              <a:rPr lang="en-US" sz="1400" dirty="0">
                <a:latin typeface="+mn-lt"/>
              </a:rPr>
              <a:t>L = </a:t>
            </a:r>
            <a:r>
              <a:rPr lang="en-US" sz="1400" dirty="0" smtClean="0">
                <a:latin typeface="+mn-lt"/>
              </a:rPr>
              <a:t>98.42mm</a:t>
            </a:r>
          </a:p>
          <a:p>
            <a:pPr>
              <a:lnSpc>
                <a:spcPct val="170000"/>
              </a:lnSpc>
            </a:pPr>
            <a:r>
              <a:rPr lang="en-US" sz="1400" dirty="0" err="1">
                <a:latin typeface="+mn-lt"/>
              </a:rPr>
              <a:t>k</a:t>
            </a:r>
            <a:r>
              <a:rPr lang="en-US" sz="1400" baseline="-25000" dirty="0" err="1">
                <a:latin typeface="+mn-lt"/>
              </a:rPr>
              <a:t>aluminum</a:t>
            </a:r>
            <a:r>
              <a:rPr lang="en-US" sz="1400" dirty="0">
                <a:latin typeface="+mn-lt"/>
              </a:rPr>
              <a:t> = 205 W/</a:t>
            </a:r>
            <a:r>
              <a:rPr lang="en-US" sz="1400" dirty="0" err="1">
                <a:latin typeface="+mn-lt"/>
              </a:rPr>
              <a:t>mK</a:t>
            </a:r>
            <a:endParaRPr lang="en-US" sz="1400" dirty="0">
              <a:latin typeface="+mn-lt"/>
            </a:endParaRPr>
          </a:p>
          <a:p>
            <a:pPr>
              <a:lnSpc>
                <a:spcPct val="170000"/>
              </a:lnSpc>
            </a:pPr>
            <a:r>
              <a:rPr lang="en-US" sz="1400" dirty="0" err="1">
                <a:latin typeface="+mn-lt"/>
              </a:rPr>
              <a:t>k</a:t>
            </a:r>
            <a:r>
              <a:rPr lang="en-US" sz="1400" baseline="-25000" dirty="0" err="1">
                <a:latin typeface="+mn-lt"/>
              </a:rPr>
              <a:t>air</a:t>
            </a:r>
            <a:r>
              <a:rPr lang="en-US" sz="1400" dirty="0">
                <a:latin typeface="+mn-lt"/>
              </a:rPr>
              <a:t> = 0.0257 W/</a:t>
            </a:r>
            <a:r>
              <a:rPr lang="en-US" sz="1400" dirty="0" err="1">
                <a:latin typeface="+mn-lt"/>
              </a:rPr>
              <a:t>mK</a:t>
            </a:r>
            <a:endParaRPr lang="en-US" sz="1400" dirty="0">
              <a:latin typeface="+mn-lt"/>
            </a:endParaRPr>
          </a:p>
          <a:p>
            <a:pPr>
              <a:lnSpc>
                <a:spcPct val="170000"/>
              </a:lnSpc>
            </a:pPr>
            <a:r>
              <a:rPr lang="en-US" sz="1400" dirty="0">
                <a:latin typeface="+mn-lt"/>
              </a:rPr>
              <a:t>D</a:t>
            </a:r>
            <a:r>
              <a:rPr lang="en-US" sz="1400" baseline="-25000" dirty="0">
                <a:latin typeface="+mn-lt"/>
              </a:rPr>
              <a:t>h</a:t>
            </a:r>
            <a:r>
              <a:rPr lang="en-US" sz="1400" dirty="0">
                <a:latin typeface="+mn-lt"/>
              </a:rPr>
              <a:t> = 0.931 m</a:t>
            </a:r>
          </a:p>
          <a:p>
            <a:pPr>
              <a:lnSpc>
                <a:spcPct val="170000"/>
              </a:lnSpc>
            </a:pPr>
            <a:r>
              <a:rPr lang="en-US" sz="1400" dirty="0" err="1">
                <a:latin typeface="+mn-lt"/>
              </a:rPr>
              <a:t>Nu</a:t>
            </a:r>
            <a:r>
              <a:rPr lang="en-US" sz="1400" baseline="-25000" dirty="0" err="1">
                <a:latin typeface="+mn-lt"/>
              </a:rPr>
              <a:t>D</a:t>
            </a:r>
            <a:r>
              <a:rPr lang="en-US" sz="1400" dirty="0">
                <a:latin typeface="+mn-lt"/>
              </a:rPr>
              <a:t> = 552.87</a:t>
            </a:r>
          </a:p>
          <a:p>
            <a:pPr>
              <a:lnSpc>
                <a:spcPct val="170000"/>
              </a:lnSpc>
            </a:pPr>
            <a:r>
              <a:rPr lang="en-US" sz="1400" dirty="0">
                <a:latin typeface="+mn-lt"/>
              </a:rPr>
              <a:t>h = 42.38 W/m</a:t>
            </a:r>
            <a:r>
              <a:rPr lang="en-US" sz="1400" baseline="30000" dirty="0">
                <a:latin typeface="+mn-lt"/>
              </a:rPr>
              <a:t>2</a:t>
            </a:r>
            <a:r>
              <a:rPr lang="en-US" sz="1400" dirty="0">
                <a:latin typeface="+mn-lt"/>
              </a:rPr>
              <a:t>K</a:t>
            </a:r>
          </a:p>
          <a:p>
            <a:pPr>
              <a:lnSpc>
                <a:spcPct val="170000"/>
              </a:lnSpc>
            </a:pPr>
            <a:endParaRPr lang="en-US" sz="1400" dirty="0"/>
          </a:p>
          <a:p>
            <a:pPr>
              <a:lnSpc>
                <a:spcPct val="170000"/>
              </a:lnSpc>
            </a:pPr>
            <a:r>
              <a:rPr lang="en-US" sz="1200" dirty="0"/>
              <a:t> </a:t>
            </a:r>
          </a:p>
          <a:p>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Improvements</a:t>
            </a:r>
            <a:endParaRPr lang="en-US" dirty="0"/>
          </a:p>
        </p:txBody>
      </p:sp>
      <p:sp>
        <p:nvSpPr>
          <p:cNvPr id="3" name="Content Placeholder 2"/>
          <p:cNvSpPr>
            <a:spLocks noGrp="1"/>
          </p:cNvSpPr>
          <p:nvPr>
            <p:ph idx="1"/>
          </p:nvPr>
        </p:nvSpPr>
        <p:spPr/>
        <p:txBody>
          <a:bodyPr>
            <a:normAutofit lnSpcReduction="10000"/>
          </a:bodyPr>
          <a:lstStyle/>
          <a:p>
            <a:r>
              <a:rPr lang="en-US" dirty="0" smtClean="0">
                <a:cs typeface="Arial" pitchFamily="34" charset="0"/>
              </a:rPr>
              <a:t>Finned copper tubing or tube sheets for a more uniform ice distribution within the aluminum tanks (Shown in full size model)</a:t>
            </a:r>
          </a:p>
          <a:p>
            <a:r>
              <a:rPr lang="en-US" dirty="0" smtClean="0">
                <a:cs typeface="Arial" pitchFamily="34" charset="0"/>
              </a:rPr>
              <a:t>Size reduction and space consumption (potentially make chiller and storage system one single entity)</a:t>
            </a:r>
          </a:p>
          <a:p>
            <a:r>
              <a:rPr lang="en-US" dirty="0" smtClean="0">
                <a:cs typeface="Arial" pitchFamily="34" charset="0"/>
              </a:rPr>
              <a:t>Improve airflow throughout system (less pressure loss)</a:t>
            </a:r>
          </a:p>
          <a:p>
            <a:r>
              <a:rPr lang="en-US" dirty="0" smtClean="0">
                <a:cs typeface="Arial" pitchFamily="34" charset="0"/>
              </a:rPr>
              <a:t>Cost reduction (2 ton chiller cost: </a:t>
            </a:r>
            <a:r>
              <a:rPr lang="en-US" dirty="0">
                <a:cs typeface="Arial" pitchFamily="34" charset="0"/>
              </a:rPr>
              <a:t>$</a:t>
            </a:r>
            <a:r>
              <a:rPr lang="en-US" dirty="0" smtClean="0">
                <a:cs typeface="Arial" pitchFamily="34" charset="0"/>
              </a:rPr>
              <a:t>6,455)</a:t>
            </a:r>
            <a:endParaRPr lang="en-US" dirty="0">
              <a:cs typeface="Arial" pitchFamily="34" charset="0"/>
            </a:endParaRP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18</a:t>
            </a:fld>
            <a:endParaRPr lang="en-US"/>
          </a:p>
        </p:txBody>
      </p:sp>
      <p:sp>
        <p:nvSpPr>
          <p:cNvPr id="6" name="Footer Placeholder 5"/>
          <p:cNvSpPr>
            <a:spLocks noGrp="1"/>
          </p:cNvSpPr>
          <p:nvPr>
            <p:ph type="ftr" sz="quarter" idx="11"/>
          </p:nvPr>
        </p:nvSpPr>
        <p:spPr/>
        <p:txBody>
          <a:bodyPr/>
          <a:lstStyle/>
          <a:p>
            <a:r>
              <a:rPr lang="en-US" dirty="0" smtClean="0"/>
              <a:t>Tristian Jones</a:t>
            </a:r>
            <a:endParaRPr lang="en-US" dirty="0"/>
          </a:p>
        </p:txBody>
      </p:sp>
    </p:spTree>
    <p:extLst>
      <p:ext uri="{BB962C8B-B14F-4D97-AF65-F5344CB8AC3E}">
        <p14:creationId xmlns:p14="http://schemas.microsoft.com/office/powerpoint/2010/main" val="9427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100" b="1" i="1" dirty="0" smtClean="0"/>
              <a:t/>
            </a:r>
            <a:br>
              <a:rPr lang="en-US" sz="3100" b="1" i="1" dirty="0" smtClean="0"/>
            </a:br>
            <a:r>
              <a:rPr lang="en-US" sz="3100" b="1" i="1" dirty="0" smtClean="0"/>
              <a:t/>
            </a:r>
            <a:br>
              <a:rPr lang="en-US" sz="3100" b="1" i="1" dirty="0" smtClean="0"/>
            </a:br>
            <a:endParaRPr lang="en-US" altLang="zh-CN" sz="3100" dirty="0"/>
          </a:p>
        </p:txBody>
      </p:sp>
      <p:sp>
        <p:nvSpPr>
          <p:cNvPr id="5" name="Slide Number Placeholder 5"/>
          <p:cNvSpPr>
            <a:spLocks noGrp="1"/>
          </p:cNvSpPr>
          <p:nvPr>
            <p:ph type="sldNum" sz="quarter" idx="12"/>
          </p:nvPr>
        </p:nvSpPr>
        <p:spPr/>
        <p:txBody>
          <a:bodyPr/>
          <a:lstStyle/>
          <a:p>
            <a:pPr>
              <a:defRPr/>
            </a:pPr>
            <a:fld id="{8213787A-B914-4E1B-B914-2083077CEB51}" type="slidenum">
              <a:rPr lang="en-US"/>
              <a:pPr>
                <a:defRPr/>
              </a:pPr>
              <a:t>19</a:t>
            </a:fld>
            <a:endParaRPr lang="en-US"/>
          </a:p>
        </p:txBody>
      </p:sp>
      <p:sp>
        <p:nvSpPr>
          <p:cNvPr id="6" name="TextBox 5"/>
          <p:cNvSpPr txBox="1"/>
          <p:nvPr/>
        </p:nvSpPr>
        <p:spPr>
          <a:xfrm>
            <a:off x="2283309" y="3167304"/>
            <a:ext cx="5085195" cy="595874"/>
          </a:xfrm>
          <a:prstGeom prst="rect">
            <a:avLst/>
          </a:prstGeom>
          <a:noFill/>
        </p:spPr>
        <p:txBody>
          <a:bodyPr wrap="square" rtlCol="0">
            <a:spAutoFit/>
          </a:bodyPr>
          <a:lstStyle/>
          <a:p>
            <a:r>
              <a:rPr lang="en-US" sz="3200" dirty="0" smtClean="0"/>
              <a:t>Grid-Tie System Research</a:t>
            </a:r>
            <a:endParaRPr lang="en-US" sz="3200" dirty="0"/>
          </a:p>
        </p:txBody>
      </p:sp>
      <p:sp>
        <p:nvSpPr>
          <p:cNvPr id="2" name="Footer Placeholder 1"/>
          <p:cNvSpPr>
            <a:spLocks noGrp="1"/>
          </p:cNvSpPr>
          <p:nvPr>
            <p:ph type="ftr" sz="quarter" idx="11"/>
          </p:nvPr>
        </p:nvSpPr>
        <p:spPr/>
        <p:txBody>
          <a:bodyPr/>
          <a:lstStyle/>
          <a:p>
            <a:r>
              <a:rPr lang="en-US" dirty="0" smtClean="0"/>
              <a:t>Tristian </a:t>
            </a:r>
            <a:r>
              <a:rPr lang="en-US" dirty="0"/>
              <a:t>Jones</a:t>
            </a:r>
          </a:p>
        </p:txBody>
      </p:sp>
    </p:spTree>
    <p:extLst>
      <p:ext uri="{BB962C8B-B14F-4D97-AF65-F5344CB8AC3E}">
        <p14:creationId xmlns:p14="http://schemas.microsoft.com/office/powerpoint/2010/main" val="2272143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Outline</a:t>
            </a:r>
            <a:endParaRPr lang="en-US" sz="4800" dirty="0"/>
          </a:p>
        </p:txBody>
      </p:sp>
      <p:sp>
        <p:nvSpPr>
          <p:cNvPr id="3" name="Content Placeholder 2"/>
          <p:cNvSpPr>
            <a:spLocks noGrp="1"/>
          </p:cNvSpPr>
          <p:nvPr>
            <p:ph idx="1"/>
          </p:nvPr>
        </p:nvSpPr>
        <p:spPr>
          <a:xfrm>
            <a:off x="457201" y="1643679"/>
            <a:ext cx="4323144" cy="4601478"/>
          </a:xfrm>
        </p:spPr>
        <p:txBody>
          <a:bodyPr>
            <a:normAutofit fontScale="92500" lnSpcReduction="10000"/>
          </a:bodyPr>
          <a:lstStyle/>
          <a:p>
            <a:pPr marL="514350" indent="-514350">
              <a:buFont typeface="+mj-lt"/>
              <a:buAutoNum type="arabicPeriod"/>
            </a:pPr>
            <a:r>
              <a:rPr lang="en-US" dirty="0" smtClean="0"/>
              <a:t>Scope/Objectives</a:t>
            </a:r>
            <a:endParaRPr lang="en-US" dirty="0" smtClean="0">
              <a:solidFill>
                <a:srgbClr val="FF0000"/>
              </a:solidFill>
            </a:endParaRPr>
          </a:p>
          <a:p>
            <a:pPr marL="514350" indent="-514350">
              <a:buFont typeface="+mj-lt"/>
              <a:buAutoNum type="arabicPeriod"/>
            </a:pPr>
            <a:r>
              <a:rPr lang="en-US" dirty="0" smtClean="0"/>
              <a:t>Highlights &amp; Progress</a:t>
            </a:r>
          </a:p>
          <a:p>
            <a:pPr marL="514350" indent="-514350">
              <a:buFont typeface="+mj-lt"/>
              <a:buAutoNum type="arabicPeriod"/>
            </a:pPr>
            <a:r>
              <a:rPr lang="en-US" dirty="0" smtClean="0"/>
              <a:t>Thermal Prototype Design &amp; Analysis</a:t>
            </a:r>
          </a:p>
          <a:p>
            <a:pPr marL="514350" indent="-514350">
              <a:buFont typeface="+mj-lt"/>
              <a:buAutoNum type="arabicPeriod"/>
            </a:pPr>
            <a:r>
              <a:rPr lang="en-US" dirty="0" smtClean="0"/>
              <a:t>Grid-Tie Research</a:t>
            </a:r>
          </a:p>
          <a:p>
            <a:pPr marL="514350" indent="-514350">
              <a:buFont typeface="+mj-lt"/>
              <a:buAutoNum type="arabicPeriod"/>
            </a:pPr>
            <a:r>
              <a:rPr lang="en-US" dirty="0" smtClean="0"/>
              <a:t>Challenges/Obstacles</a:t>
            </a:r>
          </a:p>
          <a:p>
            <a:pPr marL="514350" indent="-514350">
              <a:buFont typeface="+mj-lt"/>
              <a:buAutoNum type="arabicPeriod"/>
            </a:pPr>
            <a:r>
              <a:rPr lang="en-US" dirty="0" smtClean="0"/>
              <a:t>Future Plans </a:t>
            </a:r>
          </a:p>
          <a:p>
            <a:pPr marL="514350" indent="-514350">
              <a:buFont typeface="+mj-lt"/>
              <a:buAutoNum type="arabicPeriod"/>
            </a:pPr>
            <a:r>
              <a:rPr lang="en-US" dirty="0" smtClean="0"/>
              <a:t>Conclusions</a:t>
            </a:r>
          </a:p>
          <a:p>
            <a:pPr marL="514350" indent="-514350">
              <a:buFont typeface="+mj-lt"/>
              <a:buAutoNum type="arabicPeriod"/>
            </a:pPr>
            <a:r>
              <a:rPr lang="en-US" dirty="0" smtClean="0"/>
              <a:t>Questions</a:t>
            </a:r>
          </a:p>
          <a:p>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2</a:t>
            </a:fld>
            <a:endParaRPr lang="en-US"/>
          </a:p>
        </p:txBody>
      </p:sp>
      <p:pic>
        <p:nvPicPr>
          <p:cNvPr id="8" name="Picture 7"/>
          <p:cNvPicPr>
            <a:picLocks noChangeAspect="1"/>
          </p:cNvPicPr>
          <p:nvPr/>
        </p:nvPicPr>
        <p:blipFill>
          <a:blip r:embed="rId3" cstate="print"/>
          <a:stretch>
            <a:fillRect/>
          </a:stretch>
        </p:blipFill>
        <p:spPr>
          <a:xfrm>
            <a:off x="4694099" y="2395960"/>
            <a:ext cx="4213184" cy="3159888"/>
          </a:xfrm>
          <a:prstGeom prst="rect">
            <a:avLst/>
          </a:prstGeom>
        </p:spPr>
      </p:pic>
      <p:sp>
        <p:nvSpPr>
          <p:cNvPr id="6" name="Footer Placeholder 5"/>
          <p:cNvSpPr>
            <a:spLocks noGrp="1"/>
          </p:cNvSpPr>
          <p:nvPr>
            <p:ph type="ftr" sz="quarter" idx="11"/>
          </p:nvPr>
        </p:nvSpPr>
        <p:spPr/>
        <p:txBody>
          <a:bodyPr/>
          <a:lstStyle/>
          <a:p>
            <a:r>
              <a:rPr lang="en-US" dirty="0" err="1"/>
              <a:t>Artur</a:t>
            </a:r>
            <a:r>
              <a:rPr lang="en-US" dirty="0"/>
              <a:t> </a:t>
            </a:r>
            <a:r>
              <a:rPr lang="en-US" dirty="0" smtClean="0"/>
              <a:t>Souza</a:t>
            </a:r>
            <a:endParaRPr lang="en-US" dirty="0"/>
          </a:p>
        </p:txBody>
      </p:sp>
    </p:spTree>
    <p:extLst>
      <p:ext uri="{BB962C8B-B14F-4D97-AF65-F5344CB8AC3E}">
        <p14:creationId xmlns:p14="http://schemas.microsoft.com/office/powerpoint/2010/main" val="4048282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0585" y="657161"/>
            <a:ext cx="6198870" cy="584776"/>
          </a:xfrm>
          <a:prstGeom prst="rect">
            <a:avLst/>
          </a:prstGeom>
          <a:noFill/>
        </p:spPr>
        <p:txBody>
          <a:bodyPr wrap="square" rtlCol="0">
            <a:spAutoFit/>
          </a:bodyPr>
          <a:lstStyle/>
          <a:p>
            <a:r>
              <a:rPr lang="en-US" sz="3200" dirty="0" smtClean="0"/>
              <a:t>How Grid-Tie Systems Work </a:t>
            </a:r>
            <a:endParaRPr lang="en-US" sz="3200" dirty="0"/>
          </a:p>
        </p:txBody>
      </p:sp>
      <p:sp>
        <p:nvSpPr>
          <p:cNvPr id="5" name="TextBox 4"/>
          <p:cNvSpPr txBox="1"/>
          <p:nvPr/>
        </p:nvSpPr>
        <p:spPr>
          <a:xfrm>
            <a:off x="275308" y="1900436"/>
            <a:ext cx="8658881" cy="3416320"/>
          </a:xfrm>
          <a:prstGeom prst="rect">
            <a:avLst/>
          </a:prstGeom>
          <a:noFill/>
        </p:spPr>
        <p:txBody>
          <a:bodyPr wrap="square" rtlCol="0">
            <a:spAutoFit/>
          </a:bodyPr>
          <a:lstStyle/>
          <a:p>
            <a:r>
              <a:rPr lang="en-US" sz="2400" dirty="0" smtClean="0">
                <a:latin typeface="+mn-lt"/>
              </a:rPr>
              <a:t>Grid-tied systems route solar electricity to a utility grid that allows the customer to:</a:t>
            </a:r>
          </a:p>
          <a:p>
            <a:endParaRPr lang="en-US" sz="2400" dirty="0" smtClean="0">
              <a:latin typeface="+mn-lt"/>
            </a:endParaRPr>
          </a:p>
          <a:p>
            <a:pPr>
              <a:buFont typeface="Arial"/>
              <a:buChar char="•"/>
            </a:pPr>
            <a:r>
              <a:rPr lang="en-US" dirty="0" smtClean="0">
                <a:latin typeface="+mn-lt"/>
              </a:rPr>
              <a:t> </a:t>
            </a:r>
            <a:r>
              <a:rPr lang="en-US" b="1" i="1" dirty="0" smtClean="0">
                <a:latin typeface="+mn-lt"/>
              </a:rPr>
              <a:t>Consume</a:t>
            </a:r>
            <a:r>
              <a:rPr lang="en-US" dirty="0" smtClean="0">
                <a:latin typeface="+mn-lt"/>
              </a:rPr>
              <a:t> solar power when it is available and the utility grid is working.</a:t>
            </a:r>
          </a:p>
          <a:p>
            <a:pPr>
              <a:buFont typeface="Arial"/>
              <a:buChar char="•"/>
            </a:pPr>
            <a:endParaRPr lang="en-US" dirty="0" smtClean="0">
              <a:latin typeface="+mn-lt"/>
            </a:endParaRPr>
          </a:p>
          <a:p>
            <a:endParaRPr lang="en-US" dirty="0" smtClean="0">
              <a:latin typeface="+mn-lt"/>
            </a:endParaRPr>
          </a:p>
          <a:p>
            <a:pPr>
              <a:buFont typeface="Arial"/>
              <a:buChar char="•"/>
            </a:pPr>
            <a:r>
              <a:rPr lang="en-US" dirty="0" smtClean="0">
                <a:latin typeface="+mn-lt"/>
              </a:rPr>
              <a:t> </a:t>
            </a:r>
            <a:r>
              <a:rPr lang="en-US" b="1" i="1" dirty="0" smtClean="0">
                <a:latin typeface="+mn-lt"/>
              </a:rPr>
              <a:t>Purchase</a:t>
            </a:r>
            <a:r>
              <a:rPr lang="en-US" dirty="0" smtClean="0">
                <a:latin typeface="+mn-lt"/>
              </a:rPr>
              <a:t> electricity from the grid when sun does not shine.</a:t>
            </a:r>
          </a:p>
          <a:p>
            <a:pPr>
              <a:buFont typeface="Arial"/>
              <a:buChar char="•"/>
            </a:pPr>
            <a:endParaRPr lang="en-US" dirty="0" smtClean="0">
              <a:latin typeface="+mn-lt"/>
            </a:endParaRPr>
          </a:p>
          <a:p>
            <a:endParaRPr lang="en-US" dirty="0" smtClean="0">
              <a:latin typeface="+mn-lt"/>
            </a:endParaRPr>
          </a:p>
          <a:p>
            <a:pPr>
              <a:buFont typeface="Arial"/>
              <a:buChar char="•"/>
            </a:pPr>
            <a:r>
              <a:rPr lang="en-US" dirty="0" smtClean="0">
                <a:latin typeface="+mn-lt"/>
              </a:rPr>
              <a:t> </a:t>
            </a:r>
            <a:r>
              <a:rPr lang="en-US" b="1" i="1" dirty="0" smtClean="0">
                <a:latin typeface="+mn-lt"/>
              </a:rPr>
              <a:t>Sell</a:t>
            </a:r>
            <a:r>
              <a:rPr lang="en-US" b="1" dirty="0" smtClean="0">
                <a:latin typeface="+mn-lt"/>
              </a:rPr>
              <a:t> </a:t>
            </a:r>
            <a:r>
              <a:rPr lang="en-US" dirty="0" smtClean="0">
                <a:latin typeface="+mn-lt"/>
              </a:rPr>
              <a:t>excess of solar power to the grid and receive a credit for exporting power </a:t>
            </a:r>
          </a:p>
          <a:p>
            <a:r>
              <a:rPr lang="en-US" dirty="0" smtClean="0">
                <a:latin typeface="+mn-lt"/>
              </a:rPr>
              <a:t>  (net metering).</a:t>
            </a:r>
            <a:endParaRPr lang="en-US" dirty="0">
              <a:latin typeface="+mn-lt"/>
            </a:endParaRPr>
          </a:p>
        </p:txBody>
      </p:sp>
      <p:sp>
        <p:nvSpPr>
          <p:cNvPr id="3" name="Slide Number Placeholder 2"/>
          <p:cNvSpPr>
            <a:spLocks noGrp="1"/>
          </p:cNvSpPr>
          <p:nvPr>
            <p:ph type="sldNum" sz="quarter" idx="12"/>
          </p:nvPr>
        </p:nvSpPr>
        <p:spPr/>
        <p:txBody>
          <a:bodyPr/>
          <a:lstStyle/>
          <a:p>
            <a:fld id="{BC63FE60-8F49-8E43-99CB-B7F849FB6F3B}" type="slidenum">
              <a:rPr lang="en-US" smtClean="0"/>
              <a:pPr/>
              <a:t>20</a:t>
            </a:fld>
            <a:endParaRPr lang="en-US"/>
          </a:p>
        </p:txBody>
      </p:sp>
      <p:sp>
        <p:nvSpPr>
          <p:cNvPr id="7" name="Footer Placeholder 6"/>
          <p:cNvSpPr>
            <a:spLocks noGrp="1"/>
          </p:cNvSpPr>
          <p:nvPr>
            <p:ph type="ftr" sz="quarter" idx="11"/>
          </p:nvPr>
        </p:nvSpPr>
        <p:spPr/>
        <p:txBody>
          <a:bodyPr/>
          <a:lstStyle/>
          <a:p>
            <a:r>
              <a:rPr lang="en-US" dirty="0" smtClean="0"/>
              <a:t>Anthony </a:t>
            </a:r>
            <a:r>
              <a:rPr lang="en-US" dirty="0" err="1" smtClean="0"/>
              <a:t>Cappetto</a:t>
            </a:r>
            <a:endParaRPr lang="en-US" dirty="0"/>
          </a:p>
        </p:txBody>
      </p:sp>
    </p:spTree>
    <p:extLst>
      <p:ext uri="{BB962C8B-B14F-4D97-AF65-F5344CB8AC3E}">
        <p14:creationId xmlns:p14="http://schemas.microsoft.com/office/powerpoint/2010/main" val="1651622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456723" y="482462"/>
            <a:ext cx="6325314" cy="646331"/>
          </a:xfrm>
          <a:prstGeom prst="rect">
            <a:avLst/>
          </a:prstGeom>
          <a:noFill/>
        </p:spPr>
        <p:txBody>
          <a:bodyPr wrap="square" rtlCol="0">
            <a:spAutoFit/>
          </a:bodyPr>
          <a:lstStyle/>
          <a:p>
            <a:r>
              <a:rPr lang="en-US" sz="3600" dirty="0" smtClean="0"/>
              <a:t>Why Grid-Tie Systems</a:t>
            </a:r>
            <a:endParaRPr lang="en-US" sz="3600" dirty="0"/>
          </a:p>
        </p:txBody>
      </p:sp>
      <p:sp>
        <p:nvSpPr>
          <p:cNvPr id="6" name="Rectangle 5"/>
          <p:cNvSpPr/>
          <p:nvPr/>
        </p:nvSpPr>
        <p:spPr>
          <a:xfrm>
            <a:off x="216750" y="2019312"/>
            <a:ext cx="8655272" cy="3600986"/>
          </a:xfrm>
          <a:prstGeom prst="rect">
            <a:avLst/>
          </a:prstGeom>
        </p:spPr>
        <p:txBody>
          <a:bodyPr wrap="square">
            <a:spAutoFit/>
          </a:bodyPr>
          <a:lstStyle/>
          <a:p>
            <a:endParaRPr lang="en-US" sz="2400" dirty="0" smtClean="0"/>
          </a:p>
          <a:p>
            <a:pPr>
              <a:buFont typeface="Arial"/>
              <a:buChar char="•"/>
            </a:pPr>
            <a:r>
              <a:rPr lang="en-US" sz="2000" dirty="0" smtClean="0">
                <a:latin typeface="+mn-lt"/>
              </a:rPr>
              <a:t> Financially viable</a:t>
            </a:r>
          </a:p>
          <a:p>
            <a:pPr>
              <a:buFont typeface="Arial"/>
              <a:buChar char="•"/>
            </a:pPr>
            <a:endParaRPr lang="en-US" sz="2000" dirty="0" smtClean="0">
              <a:latin typeface="+mn-lt"/>
            </a:endParaRPr>
          </a:p>
          <a:p>
            <a:pPr>
              <a:buFont typeface="Arial"/>
              <a:buChar char="•"/>
            </a:pPr>
            <a:r>
              <a:rPr lang="en-US" sz="2000" dirty="0" smtClean="0">
                <a:latin typeface="+mn-lt"/>
              </a:rPr>
              <a:t> Environmentally friendly power</a:t>
            </a:r>
          </a:p>
          <a:p>
            <a:pPr>
              <a:buFont typeface="Arial"/>
              <a:buChar char="•"/>
            </a:pPr>
            <a:endParaRPr lang="en-US" sz="2000" dirty="0" smtClean="0">
              <a:latin typeface="+mn-lt"/>
            </a:endParaRPr>
          </a:p>
          <a:p>
            <a:pPr>
              <a:buFont typeface="Arial"/>
              <a:buChar char="•"/>
            </a:pPr>
            <a:r>
              <a:rPr lang="en-US" sz="2000" dirty="0" smtClean="0">
                <a:latin typeface="+mn-lt"/>
              </a:rPr>
              <a:t> Producing power where it is consumed</a:t>
            </a:r>
          </a:p>
          <a:p>
            <a:pPr>
              <a:buFont typeface="Arial"/>
              <a:buChar char="•"/>
            </a:pPr>
            <a:endParaRPr lang="en-US" sz="2000" dirty="0" smtClean="0">
              <a:latin typeface="+mn-lt"/>
            </a:endParaRPr>
          </a:p>
          <a:p>
            <a:pPr>
              <a:buFont typeface="Arial"/>
              <a:buChar char="•"/>
            </a:pPr>
            <a:r>
              <a:rPr lang="en-US" sz="2000" dirty="0" smtClean="0">
                <a:latin typeface="+mn-lt"/>
              </a:rPr>
              <a:t> Protection against fluctuating power prices</a:t>
            </a:r>
          </a:p>
          <a:p>
            <a:pPr>
              <a:buFont typeface="Arial"/>
              <a:buChar char="•"/>
            </a:pPr>
            <a:endParaRPr lang="en-US" sz="2000" dirty="0" smtClean="0">
              <a:latin typeface="+mn-lt"/>
            </a:endParaRPr>
          </a:p>
          <a:p>
            <a:pPr>
              <a:buFont typeface="Arial"/>
              <a:buChar char="•"/>
            </a:pPr>
            <a:r>
              <a:rPr lang="en-US" sz="2000" dirty="0" smtClean="0">
                <a:latin typeface="+mn-lt"/>
              </a:rPr>
              <a:t> Simple maintenance</a:t>
            </a:r>
          </a:p>
          <a:p>
            <a:endParaRPr lang="en-US" sz="2400" dirty="0" smtClean="0"/>
          </a:p>
        </p:txBody>
      </p:sp>
      <p:pic>
        <p:nvPicPr>
          <p:cNvPr id="2" name="Picture 1"/>
          <p:cNvPicPr>
            <a:picLocks noChangeAspect="1"/>
          </p:cNvPicPr>
          <p:nvPr/>
        </p:nvPicPr>
        <p:blipFill>
          <a:blip r:embed="rId2" cstate="print"/>
          <a:stretch>
            <a:fillRect/>
          </a:stretch>
        </p:blipFill>
        <p:spPr>
          <a:xfrm>
            <a:off x="5753705" y="2628256"/>
            <a:ext cx="2503266" cy="2324461"/>
          </a:xfrm>
          <a:prstGeom prst="rect">
            <a:avLst/>
          </a:prstGeom>
        </p:spPr>
      </p:pic>
      <p:sp>
        <p:nvSpPr>
          <p:cNvPr id="7" name="Slide Number Placeholder 6"/>
          <p:cNvSpPr>
            <a:spLocks noGrp="1"/>
          </p:cNvSpPr>
          <p:nvPr>
            <p:ph type="sldNum" sz="quarter" idx="12"/>
          </p:nvPr>
        </p:nvSpPr>
        <p:spPr/>
        <p:txBody>
          <a:bodyPr/>
          <a:lstStyle/>
          <a:p>
            <a:fld id="{BC63FE60-8F49-8E43-99CB-B7F849FB6F3B}" type="slidenum">
              <a:rPr lang="en-US" smtClean="0"/>
              <a:pPr/>
              <a:t>21</a:t>
            </a:fld>
            <a:endParaRPr lang="en-US"/>
          </a:p>
        </p:txBody>
      </p:sp>
      <p:sp>
        <p:nvSpPr>
          <p:cNvPr id="8" name="Footer Placeholder 7"/>
          <p:cNvSpPr>
            <a:spLocks noGrp="1"/>
          </p:cNvSpPr>
          <p:nvPr>
            <p:ph type="ftr" sz="quarter" idx="11"/>
          </p:nvPr>
        </p:nvSpPr>
        <p:spPr/>
        <p:txBody>
          <a:bodyPr/>
          <a:lstStyle/>
          <a:p>
            <a:r>
              <a:rPr lang="en-US" dirty="0"/>
              <a:t>Anthony </a:t>
            </a:r>
            <a:r>
              <a:rPr lang="en-US" dirty="0" err="1" smtClean="0"/>
              <a:t>Cappetto</a:t>
            </a:r>
            <a:endParaRPr lang="en-US" dirty="0"/>
          </a:p>
        </p:txBody>
      </p:sp>
    </p:spTree>
    <p:extLst>
      <p:ext uri="{BB962C8B-B14F-4D97-AF65-F5344CB8AC3E}">
        <p14:creationId xmlns:p14="http://schemas.microsoft.com/office/powerpoint/2010/main" val="2800798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94557" y="287090"/>
            <a:ext cx="6325314" cy="1082642"/>
          </a:xfrm>
        </p:spPr>
        <p:txBody>
          <a:bodyPr>
            <a:normAutofit/>
          </a:bodyPr>
          <a:lstStyle/>
          <a:p>
            <a:r>
              <a:rPr lang="en-US" sz="3600" dirty="0" smtClean="0"/>
              <a:t>What’s Needed </a:t>
            </a:r>
            <a:endParaRPr lang="en-US" sz="3600" dirty="0"/>
          </a:p>
        </p:txBody>
      </p:sp>
      <p:sp>
        <p:nvSpPr>
          <p:cNvPr id="5" name="TextBox 4"/>
          <p:cNvSpPr txBox="1"/>
          <p:nvPr/>
        </p:nvSpPr>
        <p:spPr>
          <a:xfrm>
            <a:off x="506211" y="1944838"/>
            <a:ext cx="8223717" cy="3785652"/>
          </a:xfrm>
          <a:prstGeom prst="rect">
            <a:avLst/>
          </a:prstGeom>
          <a:noFill/>
        </p:spPr>
        <p:txBody>
          <a:bodyPr wrap="square" rtlCol="0">
            <a:spAutoFit/>
          </a:bodyPr>
          <a:lstStyle/>
          <a:p>
            <a:r>
              <a:rPr lang="en-US" sz="2000" i="1" dirty="0" smtClean="0">
                <a:latin typeface="+mn-lt"/>
              </a:rPr>
              <a:t>Grid interactive Inverter/charger</a:t>
            </a:r>
          </a:p>
          <a:p>
            <a:endParaRPr lang="en-US" sz="2000" i="1" dirty="0">
              <a:latin typeface="+mn-lt"/>
            </a:endParaRPr>
          </a:p>
          <a:p>
            <a:r>
              <a:rPr lang="en-US" sz="2000" i="1" dirty="0" smtClean="0">
                <a:latin typeface="+mn-lt"/>
              </a:rPr>
              <a:t>Net Meter - </a:t>
            </a:r>
            <a:r>
              <a:rPr lang="en-US" sz="2000" dirty="0" smtClean="0">
                <a:latin typeface="+mn-lt"/>
              </a:rPr>
              <a:t>Bi-directional meter that registers in/out kWh’s</a:t>
            </a:r>
          </a:p>
          <a:p>
            <a:endParaRPr lang="en-US" sz="2000" dirty="0" smtClean="0">
              <a:latin typeface="+mn-lt"/>
            </a:endParaRPr>
          </a:p>
          <a:p>
            <a:r>
              <a:rPr lang="en-US" sz="2000" i="1" dirty="0" smtClean="0">
                <a:latin typeface="+mn-lt"/>
              </a:rPr>
              <a:t>DC and AC disconnects </a:t>
            </a:r>
            <a:r>
              <a:rPr lang="en-US" sz="2000" dirty="0" smtClean="0">
                <a:latin typeface="+mn-lt"/>
              </a:rPr>
              <a:t>– switches to turn power on/off for safety</a:t>
            </a:r>
          </a:p>
          <a:p>
            <a:endParaRPr lang="en-US" sz="2000" dirty="0" smtClean="0">
              <a:latin typeface="+mn-lt"/>
            </a:endParaRPr>
          </a:p>
          <a:p>
            <a:r>
              <a:rPr lang="en-US" sz="2000" i="1" dirty="0" smtClean="0">
                <a:latin typeface="+mn-lt"/>
              </a:rPr>
              <a:t>PV Interconnect Agreement </a:t>
            </a:r>
            <a:r>
              <a:rPr lang="en-US" sz="2000" dirty="0" smtClean="0">
                <a:latin typeface="+mn-lt"/>
              </a:rPr>
              <a:t>– An agreement required by Tallahassee Utility that provides detailed information about the PV system.</a:t>
            </a:r>
          </a:p>
          <a:p>
            <a:endParaRPr lang="en-US" sz="2000" i="1" dirty="0">
              <a:latin typeface="+mn-lt"/>
            </a:endParaRPr>
          </a:p>
          <a:p>
            <a:r>
              <a:rPr lang="en-US" sz="2000" i="1" dirty="0">
                <a:latin typeface="+mn-lt"/>
              </a:rPr>
              <a:t>Building and electrical </a:t>
            </a:r>
            <a:r>
              <a:rPr lang="en-US" sz="2000" i="1" dirty="0" smtClean="0">
                <a:latin typeface="+mn-lt"/>
              </a:rPr>
              <a:t>Inspections</a:t>
            </a:r>
          </a:p>
          <a:p>
            <a:endParaRPr lang="en-US" sz="2000" i="1" dirty="0" smtClean="0">
              <a:latin typeface="+mn-lt"/>
            </a:endParaRPr>
          </a:p>
          <a:p>
            <a:r>
              <a:rPr lang="en-US" sz="2000" i="1" dirty="0" smtClean="0">
                <a:latin typeface="+mn-lt"/>
              </a:rPr>
              <a:t>Electricians for installation  </a:t>
            </a:r>
            <a:endParaRPr lang="en-US" sz="2000" i="1" dirty="0">
              <a:latin typeface="+mn-lt"/>
            </a:endParaRPr>
          </a:p>
        </p:txBody>
      </p:sp>
      <p:sp>
        <p:nvSpPr>
          <p:cNvPr id="3" name="Slide Number Placeholder 2"/>
          <p:cNvSpPr>
            <a:spLocks noGrp="1"/>
          </p:cNvSpPr>
          <p:nvPr>
            <p:ph type="sldNum" sz="quarter" idx="12"/>
          </p:nvPr>
        </p:nvSpPr>
        <p:spPr/>
        <p:txBody>
          <a:bodyPr/>
          <a:lstStyle/>
          <a:p>
            <a:fld id="{BC63FE60-8F49-8E43-99CB-B7F849FB6F3B}" type="slidenum">
              <a:rPr lang="en-US" smtClean="0"/>
              <a:pPr/>
              <a:t>22</a:t>
            </a:fld>
            <a:endParaRPr lang="en-US"/>
          </a:p>
        </p:txBody>
      </p:sp>
      <p:sp>
        <p:nvSpPr>
          <p:cNvPr id="7" name="Footer Placeholder 6"/>
          <p:cNvSpPr>
            <a:spLocks noGrp="1"/>
          </p:cNvSpPr>
          <p:nvPr>
            <p:ph type="ftr" sz="quarter" idx="11"/>
          </p:nvPr>
        </p:nvSpPr>
        <p:spPr/>
        <p:txBody>
          <a:bodyPr/>
          <a:lstStyle/>
          <a:p>
            <a:r>
              <a:rPr lang="en-US" dirty="0"/>
              <a:t>Anthony </a:t>
            </a:r>
            <a:r>
              <a:rPr lang="en-US" dirty="0" err="1" smtClean="0"/>
              <a:t>Cappetto</a:t>
            </a:r>
            <a:endParaRPr lang="en-US" dirty="0"/>
          </a:p>
        </p:txBody>
      </p:sp>
    </p:spTree>
    <p:extLst>
      <p:ext uri="{BB962C8B-B14F-4D97-AF65-F5344CB8AC3E}">
        <p14:creationId xmlns:p14="http://schemas.microsoft.com/office/powerpoint/2010/main" val="316396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Interactive Inverter</a:t>
            </a:r>
            <a:endParaRPr lang="en-US" sz="3600" dirty="0"/>
          </a:p>
        </p:txBody>
      </p:sp>
      <p:sp>
        <p:nvSpPr>
          <p:cNvPr id="4" name="TextBox 3"/>
          <p:cNvSpPr txBox="1"/>
          <p:nvPr/>
        </p:nvSpPr>
        <p:spPr>
          <a:xfrm>
            <a:off x="595750" y="2143071"/>
            <a:ext cx="5576335" cy="4247317"/>
          </a:xfrm>
          <a:prstGeom prst="rect">
            <a:avLst/>
          </a:prstGeom>
          <a:noFill/>
        </p:spPr>
        <p:txBody>
          <a:bodyPr wrap="none" rtlCol="0">
            <a:spAutoFit/>
          </a:bodyPr>
          <a:lstStyle/>
          <a:p>
            <a:pPr marL="285750" indent="-285750">
              <a:buFont typeface="Arial"/>
              <a:buChar char="•"/>
            </a:pPr>
            <a:r>
              <a:rPr lang="en-US" sz="2400" dirty="0" smtClean="0">
                <a:latin typeface="+mn-lt"/>
              </a:rPr>
              <a:t>Most important piece of equipment</a:t>
            </a:r>
          </a:p>
          <a:p>
            <a:pPr marL="285750" indent="-285750">
              <a:buFont typeface="Arial"/>
              <a:buChar char="•"/>
            </a:pPr>
            <a:endParaRPr lang="en-US" sz="2400" dirty="0" smtClean="0">
              <a:latin typeface="+mn-lt"/>
            </a:endParaRPr>
          </a:p>
          <a:p>
            <a:pPr marL="285750" indent="-285750">
              <a:buFont typeface="Arial"/>
              <a:buChar char="•"/>
            </a:pPr>
            <a:r>
              <a:rPr lang="en-US" sz="2400" dirty="0" smtClean="0">
                <a:latin typeface="+mn-lt"/>
              </a:rPr>
              <a:t>Routes electricity intelligently </a:t>
            </a:r>
          </a:p>
          <a:p>
            <a:pPr marL="285750" indent="-285750">
              <a:buFont typeface="Arial"/>
              <a:buChar char="•"/>
            </a:pPr>
            <a:endParaRPr lang="en-US" sz="2400" dirty="0" smtClean="0">
              <a:latin typeface="+mn-lt"/>
            </a:endParaRPr>
          </a:p>
          <a:p>
            <a:pPr marL="285750" indent="-285750">
              <a:buFont typeface="Arial"/>
              <a:buChar char="•"/>
            </a:pPr>
            <a:r>
              <a:rPr lang="en-US" sz="2400" dirty="0" smtClean="0">
                <a:latin typeface="+mn-lt"/>
              </a:rPr>
              <a:t>Sets voltage to specific voltage</a:t>
            </a:r>
          </a:p>
          <a:p>
            <a:pPr marL="285750" indent="-285750">
              <a:buFont typeface="Arial"/>
              <a:buChar char="•"/>
            </a:pPr>
            <a:endParaRPr lang="en-US" sz="2400" dirty="0">
              <a:latin typeface="+mn-lt"/>
            </a:endParaRPr>
          </a:p>
          <a:p>
            <a:pPr marL="285750" indent="-285750">
              <a:buFont typeface="Arial"/>
              <a:buChar char="•"/>
            </a:pPr>
            <a:r>
              <a:rPr lang="en-US" sz="2400" dirty="0" smtClean="0">
                <a:latin typeface="+mn-lt"/>
              </a:rPr>
              <a:t>Converts DC to AC and matches with grid</a:t>
            </a:r>
          </a:p>
          <a:p>
            <a:pPr marL="285750" indent="-285750">
              <a:buFont typeface="Arial"/>
              <a:buChar char="•"/>
            </a:pPr>
            <a:endParaRPr lang="en-US" sz="2400" dirty="0">
              <a:latin typeface="+mn-lt"/>
            </a:endParaRPr>
          </a:p>
          <a:p>
            <a:pPr marL="285750" indent="-285750">
              <a:buFont typeface="Arial"/>
              <a:buChar char="•"/>
            </a:pPr>
            <a:r>
              <a:rPr lang="en-US" sz="2400" dirty="0" smtClean="0">
                <a:latin typeface="+mn-lt"/>
              </a:rPr>
              <a:t>3 scenarios for routing electricity</a:t>
            </a:r>
          </a:p>
          <a:p>
            <a:pPr marL="285750" indent="-285750">
              <a:buFont typeface="Arial"/>
              <a:buChar char="•"/>
            </a:pPr>
            <a:endParaRPr lang="en-US" dirty="0"/>
          </a:p>
          <a:p>
            <a:pPr marL="285750" indent="-285750">
              <a:buFont typeface="Arial"/>
              <a:buChar char="•"/>
            </a:pPr>
            <a:endParaRPr lang="en-US" dirty="0" smtClean="0"/>
          </a:p>
          <a:p>
            <a:endParaRPr lang="en-US" dirty="0"/>
          </a:p>
        </p:txBody>
      </p:sp>
      <p:pic>
        <p:nvPicPr>
          <p:cNvPr id="5" name="Picture 4" descr="Screen Shot 2014-03-16 at 11.19.50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3035" y="2015509"/>
            <a:ext cx="1155700" cy="3213100"/>
          </a:xfrm>
          <a:prstGeom prst="rect">
            <a:avLst/>
          </a:prstGeom>
        </p:spPr>
      </p:pic>
      <p:sp>
        <p:nvSpPr>
          <p:cNvPr id="7" name="Slide Number Placeholder 6"/>
          <p:cNvSpPr>
            <a:spLocks noGrp="1"/>
          </p:cNvSpPr>
          <p:nvPr>
            <p:ph type="sldNum" sz="quarter" idx="12"/>
          </p:nvPr>
        </p:nvSpPr>
        <p:spPr/>
        <p:txBody>
          <a:bodyPr/>
          <a:lstStyle/>
          <a:p>
            <a:fld id="{BC63FE60-8F49-8E43-99CB-B7F849FB6F3B}" type="slidenum">
              <a:rPr lang="en-US" smtClean="0"/>
              <a:pPr/>
              <a:t>23</a:t>
            </a:fld>
            <a:endParaRPr lang="en-US"/>
          </a:p>
        </p:txBody>
      </p:sp>
      <p:sp>
        <p:nvSpPr>
          <p:cNvPr id="8" name="Footer Placeholder 7"/>
          <p:cNvSpPr>
            <a:spLocks noGrp="1"/>
          </p:cNvSpPr>
          <p:nvPr>
            <p:ph type="ftr" sz="quarter" idx="11"/>
          </p:nvPr>
        </p:nvSpPr>
        <p:spPr/>
        <p:txBody>
          <a:bodyPr/>
          <a:lstStyle/>
          <a:p>
            <a:r>
              <a:rPr lang="en-US" dirty="0"/>
              <a:t>Anthony </a:t>
            </a:r>
            <a:r>
              <a:rPr lang="en-US" dirty="0" err="1"/>
              <a:t>Cappetto</a:t>
            </a:r>
            <a:endParaRPr lang="en-US" dirty="0"/>
          </a:p>
        </p:txBody>
      </p:sp>
    </p:spTree>
    <p:extLst>
      <p:ext uri="{BB962C8B-B14F-4D97-AF65-F5344CB8AC3E}">
        <p14:creationId xmlns:p14="http://schemas.microsoft.com/office/powerpoint/2010/main" val="529316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Net Meter</a:t>
            </a:r>
            <a:endParaRPr lang="en-US" sz="3600" dirty="0"/>
          </a:p>
        </p:txBody>
      </p:sp>
      <p:pic>
        <p:nvPicPr>
          <p:cNvPr id="4" name="Picture 3"/>
          <p:cNvPicPr>
            <a:picLocks noChangeAspect="1"/>
          </p:cNvPicPr>
          <p:nvPr/>
        </p:nvPicPr>
        <p:blipFill>
          <a:blip r:embed="rId2" cstate="print"/>
          <a:stretch>
            <a:fillRect/>
          </a:stretch>
        </p:blipFill>
        <p:spPr>
          <a:xfrm>
            <a:off x="5238508" y="2056849"/>
            <a:ext cx="3086100" cy="3136900"/>
          </a:xfrm>
          <a:prstGeom prst="rect">
            <a:avLst/>
          </a:prstGeom>
        </p:spPr>
      </p:pic>
      <p:sp>
        <p:nvSpPr>
          <p:cNvPr id="5" name="TextBox 4"/>
          <p:cNvSpPr txBox="1"/>
          <p:nvPr/>
        </p:nvSpPr>
        <p:spPr>
          <a:xfrm>
            <a:off x="635048" y="2593915"/>
            <a:ext cx="4204997" cy="2246769"/>
          </a:xfrm>
          <a:prstGeom prst="rect">
            <a:avLst/>
          </a:prstGeom>
          <a:noFill/>
        </p:spPr>
        <p:txBody>
          <a:bodyPr wrap="none" rtlCol="0">
            <a:spAutoFit/>
          </a:bodyPr>
          <a:lstStyle/>
          <a:p>
            <a:pPr marL="285750" indent="-285750">
              <a:buFont typeface="Arial"/>
              <a:buChar char="•"/>
            </a:pPr>
            <a:r>
              <a:rPr lang="en-US" sz="2000" dirty="0" smtClean="0"/>
              <a:t>Keeps track of in/out kWh</a:t>
            </a:r>
          </a:p>
          <a:p>
            <a:pPr marL="285750" indent="-285750">
              <a:buFont typeface="Arial"/>
              <a:buChar char="•"/>
            </a:pPr>
            <a:endParaRPr lang="en-US" sz="2000" dirty="0" smtClean="0"/>
          </a:p>
          <a:p>
            <a:pPr marL="285750" indent="-285750">
              <a:buFont typeface="Arial"/>
              <a:buChar char="•"/>
            </a:pPr>
            <a:r>
              <a:rPr lang="en-US" sz="2000" dirty="0" smtClean="0"/>
              <a:t>Reads negative, positive, or zero</a:t>
            </a:r>
          </a:p>
          <a:p>
            <a:pPr marL="285750" indent="-285750">
              <a:buFont typeface="Arial"/>
              <a:buChar char="•"/>
            </a:pPr>
            <a:endParaRPr lang="en-US" sz="2000" dirty="0" smtClean="0"/>
          </a:p>
          <a:p>
            <a:pPr marL="285750" indent="-285750">
              <a:buFont typeface="Arial"/>
              <a:buChar char="•"/>
            </a:pPr>
            <a:r>
              <a:rPr lang="en-US" sz="2000" dirty="0" smtClean="0"/>
              <a:t>Earns credit toward utility bill</a:t>
            </a:r>
          </a:p>
          <a:p>
            <a:pPr marL="285750" indent="-285750">
              <a:buFont typeface="Arial"/>
              <a:buChar char="•"/>
            </a:pPr>
            <a:endParaRPr lang="en-US" sz="2000" dirty="0" smtClean="0"/>
          </a:p>
          <a:p>
            <a:pPr marL="285750" indent="-285750">
              <a:buFont typeface="Arial"/>
              <a:buChar char="•"/>
            </a:pPr>
            <a:r>
              <a:rPr lang="en-US" sz="2000" dirty="0" smtClean="0"/>
              <a:t>No extra cost for installing</a:t>
            </a:r>
            <a:endParaRPr lang="en-US" sz="2000" dirty="0"/>
          </a:p>
        </p:txBody>
      </p:sp>
      <p:sp>
        <p:nvSpPr>
          <p:cNvPr id="7" name="Slide Number Placeholder 6"/>
          <p:cNvSpPr>
            <a:spLocks noGrp="1"/>
          </p:cNvSpPr>
          <p:nvPr>
            <p:ph type="sldNum" sz="quarter" idx="12"/>
          </p:nvPr>
        </p:nvSpPr>
        <p:spPr/>
        <p:txBody>
          <a:bodyPr/>
          <a:lstStyle/>
          <a:p>
            <a:fld id="{BC63FE60-8F49-8E43-99CB-B7F849FB6F3B}" type="slidenum">
              <a:rPr lang="en-US" smtClean="0"/>
              <a:pPr/>
              <a:t>24</a:t>
            </a:fld>
            <a:endParaRPr lang="en-US"/>
          </a:p>
        </p:txBody>
      </p:sp>
      <p:sp>
        <p:nvSpPr>
          <p:cNvPr id="8" name="Footer Placeholder 7"/>
          <p:cNvSpPr>
            <a:spLocks noGrp="1"/>
          </p:cNvSpPr>
          <p:nvPr>
            <p:ph type="ftr" sz="quarter" idx="11"/>
          </p:nvPr>
        </p:nvSpPr>
        <p:spPr/>
        <p:txBody>
          <a:bodyPr/>
          <a:lstStyle/>
          <a:p>
            <a:r>
              <a:rPr lang="en-US" dirty="0"/>
              <a:t>Anthony </a:t>
            </a:r>
            <a:r>
              <a:rPr lang="en-US" dirty="0" err="1" smtClean="0"/>
              <a:t>Cappetto</a:t>
            </a:r>
            <a:endParaRPr lang="en-US" dirty="0"/>
          </a:p>
        </p:txBody>
      </p:sp>
    </p:spTree>
    <p:extLst>
      <p:ext uri="{BB962C8B-B14F-4D97-AF65-F5344CB8AC3E}">
        <p14:creationId xmlns:p14="http://schemas.microsoft.com/office/powerpoint/2010/main" val="1810215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Simple Diagrams</a:t>
            </a:r>
            <a:endParaRPr lang="en-US" sz="3600" dirty="0"/>
          </a:p>
        </p:txBody>
      </p:sp>
      <p:sp>
        <p:nvSpPr>
          <p:cNvPr id="3" name="TextBox 2"/>
          <p:cNvSpPr txBox="1"/>
          <p:nvPr/>
        </p:nvSpPr>
        <p:spPr>
          <a:xfrm>
            <a:off x="470330" y="1787510"/>
            <a:ext cx="6368725" cy="461665"/>
          </a:xfrm>
          <a:prstGeom prst="rect">
            <a:avLst/>
          </a:prstGeom>
          <a:noFill/>
        </p:spPr>
        <p:txBody>
          <a:bodyPr wrap="none" rtlCol="0">
            <a:spAutoFit/>
          </a:bodyPr>
          <a:lstStyle/>
          <a:p>
            <a:r>
              <a:rPr lang="en-US" sz="2400" i="1" dirty="0" smtClean="0"/>
              <a:t>Scenario 1: Sun shines and Grid is operating </a:t>
            </a:r>
            <a:endParaRPr lang="en-US" sz="2400" i="1" dirty="0"/>
          </a:p>
        </p:txBody>
      </p:sp>
      <p:pic>
        <p:nvPicPr>
          <p:cNvPr id="4" name="Picture 3"/>
          <p:cNvPicPr>
            <a:picLocks noChangeAspect="1"/>
          </p:cNvPicPr>
          <p:nvPr/>
        </p:nvPicPr>
        <p:blipFill>
          <a:blip r:embed="rId2" cstate="print"/>
          <a:stretch>
            <a:fillRect/>
          </a:stretch>
        </p:blipFill>
        <p:spPr>
          <a:xfrm>
            <a:off x="689819" y="2336448"/>
            <a:ext cx="5246120" cy="3621917"/>
          </a:xfrm>
          <a:prstGeom prst="rect">
            <a:avLst/>
          </a:prstGeom>
        </p:spPr>
      </p:pic>
      <p:sp>
        <p:nvSpPr>
          <p:cNvPr id="5" name="TextBox 4"/>
          <p:cNvSpPr txBox="1"/>
          <p:nvPr/>
        </p:nvSpPr>
        <p:spPr>
          <a:xfrm>
            <a:off x="5864049" y="2877622"/>
            <a:ext cx="3279951" cy="3046988"/>
          </a:xfrm>
          <a:prstGeom prst="rect">
            <a:avLst/>
          </a:prstGeom>
          <a:noFill/>
        </p:spPr>
        <p:txBody>
          <a:bodyPr wrap="square" rtlCol="0">
            <a:spAutoFit/>
          </a:bodyPr>
          <a:lstStyle/>
          <a:p>
            <a:pPr marL="285750" indent="-285750">
              <a:buFont typeface="Arial"/>
              <a:buChar char="•"/>
            </a:pPr>
            <a:r>
              <a:rPr lang="en-US" sz="2400" dirty="0" smtClean="0">
                <a:latin typeface="+mn-lt"/>
              </a:rPr>
              <a:t>Sets voltage point for batteries using MPPT (Maximum power point tracking)</a:t>
            </a:r>
          </a:p>
          <a:p>
            <a:pPr marL="285750" indent="-285750">
              <a:buFont typeface="Arial"/>
              <a:buChar char="•"/>
            </a:pPr>
            <a:endParaRPr lang="en-US" sz="2400" dirty="0" smtClean="0">
              <a:latin typeface="+mn-lt"/>
            </a:endParaRPr>
          </a:p>
          <a:p>
            <a:pPr marL="285750" indent="-285750">
              <a:buFont typeface="Arial"/>
              <a:buChar char="•"/>
            </a:pPr>
            <a:r>
              <a:rPr lang="en-US" sz="2400" dirty="0" smtClean="0">
                <a:latin typeface="+mn-lt"/>
              </a:rPr>
              <a:t>Reroutes some excess power from panels to grid for kWh credits</a:t>
            </a:r>
            <a:endParaRPr lang="en-US" sz="2400" dirty="0">
              <a:latin typeface="+mn-lt"/>
            </a:endParaRPr>
          </a:p>
        </p:txBody>
      </p:sp>
      <p:sp>
        <p:nvSpPr>
          <p:cNvPr id="6" name="TextBox 5"/>
          <p:cNvSpPr txBox="1"/>
          <p:nvPr/>
        </p:nvSpPr>
        <p:spPr>
          <a:xfrm>
            <a:off x="2080791" y="5957898"/>
            <a:ext cx="904640" cy="246221"/>
          </a:xfrm>
          <a:prstGeom prst="rect">
            <a:avLst/>
          </a:prstGeom>
          <a:noFill/>
        </p:spPr>
        <p:txBody>
          <a:bodyPr wrap="none" rtlCol="0">
            <a:spAutoFit/>
          </a:bodyPr>
          <a:lstStyle/>
          <a:p>
            <a:r>
              <a:rPr lang="en-US" sz="1000" dirty="0" smtClean="0"/>
              <a:t>Battery bank</a:t>
            </a:r>
            <a:endParaRPr lang="en-US" sz="1000" dirty="0"/>
          </a:p>
        </p:txBody>
      </p:sp>
      <p:sp>
        <p:nvSpPr>
          <p:cNvPr id="7" name="TextBox 6"/>
          <p:cNvSpPr txBox="1"/>
          <p:nvPr/>
        </p:nvSpPr>
        <p:spPr>
          <a:xfrm>
            <a:off x="2607745" y="2945173"/>
            <a:ext cx="770164" cy="400110"/>
          </a:xfrm>
          <a:prstGeom prst="rect">
            <a:avLst/>
          </a:prstGeom>
          <a:noFill/>
        </p:spPr>
        <p:txBody>
          <a:bodyPr wrap="square" rtlCol="0">
            <a:spAutoFit/>
          </a:bodyPr>
          <a:lstStyle/>
          <a:p>
            <a:pPr algn="ctr"/>
            <a:r>
              <a:rPr lang="en-US" sz="1000" dirty="0" err="1" smtClean="0"/>
              <a:t>Sunnyboy</a:t>
            </a:r>
            <a:r>
              <a:rPr lang="en-US" sz="1000" dirty="0" smtClean="0"/>
              <a:t> Inverter</a:t>
            </a:r>
            <a:endParaRPr lang="en-US" sz="1000" dirty="0"/>
          </a:p>
        </p:txBody>
      </p:sp>
      <p:sp>
        <p:nvSpPr>
          <p:cNvPr id="8" name="TextBox 7"/>
          <p:cNvSpPr txBox="1"/>
          <p:nvPr/>
        </p:nvSpPr>
        <p:spPr>
          <a:xfrm>
            <a:off x="3634630" y="5431009"/>
            <a:ext cx="1326004" cy="246221"/>
          </a:xfrm>
          <a:prstGeom prst="rect">
            <a:avLst/>
          </a:prstGeom>
          <a:noFill/>
        </p:spPr>
        <p:txBody>
          <a:bodyPr wrap="none" rtlCol="0">
            <a:spAutoFit/>
          </a:bodyPr>
          <a:lstStyle/>
          <a:p>
            <a:r>
              <a:rPr lang="en-US" sz="1000" dirty="0" smtClean="0"/>
              <a:t>Utility Service Panel</a:t>
            </a:r>
            <a:endParaRPr lang="en-US" sz="1000" dirty="0"/>
          </a:p>
        </p:txBody>
      </p:sp>
      <p:sp>
        <p:nvSpPr>
          <p:cNvPr id="9" name="TextBox 8"/>
          <p:cNvSpPr txBox="1"/>
          <p:nvPr/>
        </p:nvSpPr>
        <p:spPr>
          <a:xfrm>
            <a:off x="797187" y="5674189"/>
            <a:ext cx="890363" cy="246221"/>
          </a:xfrm>
          <a:prstGeom prst="rect">
            <a:avLst/>
          </a:prstGeom>
          <a:noFill/>
        </p:spPr>
        <p:txBody>
          <a:bodyPr wrap="none" rtlCol="0">
            <a:spAutoFit/>
          </a:bodyPr>
          <a:lstStyle/>
          <a:p>
            <a:r>
              <a:rPr lang="en-US" sz="1000" dirty="0" smtClean="0"/>
              <a:t>Home Panel</a:t>
            </a:r>
            <a:endParaRPr lang="en-US" sz="1000" dirty="0"/>
          </a:p>
        </p:txBody>
      </p:sp>
      <p:sp>
        <p:nvSpPr>
          <p:cNvPr id="10" name="TextBox 9"/>
          <p:cNvSpPr txBox="1"/>
          <p:nvPr/>
        </p:nvSpPr>
        <p:spPr>
          <a:xfrm>
            <a:off x="999861" y="3174844"/>
            <a:ext cx="719355" cy="246221"/>
          </a:xfrm>
          <a:prstGeom prst="rect">
            <a:avLst/>
          </a:prstGeom>
          <a:noFill/>
        </p:spPr>
        <p:txBody>
          <a:bodyPr wrap="none" rtlCol="0">
            <a:spAutoFit/>
          </a:bodyPr>
          <a:lstStyle/>
          <a:p>
            <a:r>
              <a:rPr lang="en-US" sz="1000" dirty="0" smtClean="0"/>
              <a:t>PV Panel</a:t>
            </a:r>
            <a:endParaRPr lang="en-US" sz="1000" dirty="0"/>
          </a:p>
        </p:txBody>
      </p:sp>
      <p:sp>
        <p:nvSpPr>
          <p:cNvPr id="11" name="TextBox 10"/>
          <p:cNvSpPr txBox="1"/>
          <p:nvPr/>
        </p:nvSpPr>
        <p:spPr>
          <a:xfrm>
            <a:off x="4296698" y="2918154"/>
            <a:ext cx="1189025" cy="400110"/>
          </a:xfrm>
          <a:prstGeom prst="rect">
            <a:avLst/>
          </a:prstGeom>
          <a:noFill/>
        </p:spPr>
        <p:txBody>
          <a:bodyPr wrap="square" rtlCol="0">
            <a:spAutoFit/>
          </a:bodyPr>
          <a:lstStyle/>
          <a:p>
            <a:r>
              <a:rPr lang="en-US" sz="1000" dirty="0" smtClean="0"/>
              <a:t>Bi Directional Meter</a:t>
            </a:r>
            <a:endParaRPr lang="en-US" sz="1000" dirty="0"/>
          </a:p>
        </p:txBody>
      </p:sp>
      <p:sp>
        <p:nvSpPr>
          <p:cNvPr id="12" name="TextBox 11"/>
          <p:cNvSpPr txBox="1"/>
          <p:nvPr/>
        </p:nvSpPr>
        <p:spPr>
          <a:xfrm>
            <a:off x="1770024" y="3593653"/>
            <a:ext cx="1524551" cy="246221"/>
          </a:xfrm>
          <a:prstGeom prst="rect">
            <a:avLst/>
          </a:prstGeom>
          <a:noFill/>
        </p:spPr>
        <p:txBody>
          <a:bodyPr wrap="none" rtlCol="0">
            <a:spAutoFit/>
          </a:bodyPr>
          <a:lstStyle/>
          <a:p>
            <a:r>
              <a:rPr lang="en-US" sz="1000" dirty="0" smtClean="0"/>
              <a:t>Interactive Grid Inverter</a:t>
            </a:r>
            <a:endParaRPr lang="en-US" sz="1000" dirty="0"/>
          </a:p>
        </p:txBody>
      </p:sp>
      <p:sp>
        <p:nvSpPr>
          <p:cNvPr id="15" name="Slide Number Placeholder 14"/>
          <p:cNvSpPr>
            <a:spLocks noGrp="1"/>
          </p:cNvSpPr>
          <p:nvPr>
            <p:ph type="sldNum" sz="quarter" idx="12"/>
          </p:nvPr>
        </p:nvSpPr>
        <p:spPr/>
        <p:txBody>
          <a:bodyPr/>
          <a:lstStyle/>
          <a:p>
            <a:fld id="{BC63FE60-8F49-8E43-99CB-B7F849FB6F3B}" type="slidenum">
              <a:rPr lang="en-US" smtClean="0"/>
              <a:pPr/>
              <a:t>25</a:t>
            </a:fld>
            <a:endParaRPr lang="en-US"/>
          </a:p>
        </p:txBody>
      </p:sp>
      <p:sp>
        <p:nvSpPr>
          <p:cNvPr id="16" name="Footer Placeholder 15"/>
          <p:cNvSpPr>
            <a:spLocks noGrp="1"/>
          </p:cNvSpPr>
          <p:nvPr>
            <p:ph type="ftr" sz="quarter" idx="11"/>
          </p:nvPr>
        </p:nvSpPr>
        <p:spPr/>
        <p:txBody>
          <a:bodyPr/>
          <a:lstStyle/>
          <a:p>
            <a:r>
              <a:rPr lang="en-US" dirty="0"/>
              <a:t>Anthony </a:t>
            </a:r>
            <a:r>
              <a:rPr lang="en-US" dirty="0" err="1" smtClean="0"/>
              <a:t>Cappetto</a:t>
            </a:r>
            <a:endParaRPr lang="en-US" dirty="0"/>
          </a:p>
        </p:txBody>
      </p:sp>
    </p:spTree>
    <p:extLst>
      <p:ext uri="{BB962C8B-B14F-4D97-AF65-F5344CB8AC3E}">
        <p14:creationId xmlns:p14="http://schemas.microsoft.com/office/powerpoint/2010/main" val="1479944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stretch>
            <a:fillRect/>
          </a:stretch>
        </p:blipFill>
        <p:spPr>
          <a:xfrm>
            <a:off x="729627" y="2333726"/>
            <a:ext cx="5283050" cy="3647413"/>
          </a:xfrm>
          <a:prstGeom prst="rect">
            <a:avLst/>
          </a:prstGeom>
        </p:spPr>
      </p:pic>
      <p:sp>
        <p:nvSpPr>
          <p:cNvPr id="2" name="Title 1"/>
          <p:cNvSpPr>
            <a:spLocks noGrp="1"/>
          </p:cNvSpPr>
          <p:nvPr>
            <p:ph type="title"/>
          </p:nvPr>
        </p:nvSpPr>
        <p:spPr/>
        <p:txBody>
          <a:bodyPr>
            <a:normAutofit/>
          </a:bodyPr>
          <a:lstStyle/>
          <a:p>
            <a:r>
              <a:rPr lang="en-US" sz="3600" dirty="0" smtClean="0"/>
              <a:t>Simple Diagrams</a:t>
            </a:r>
            <a:endParaRPr lang="en-US" sz="3600" dirty="0"/>
          </a:p>
        </p:txBody>
      </p:sp>
      <p:sp>
        <p:nvSpPr>
          <p:cNvPr id="3" name="TextBox 2"/>
          <p:cNvSpPr txBox="1"/>
          <p:nvPr/>
        </p:nvSpPr>
        <p:spPr>
          <a:xfrm>
            <a:off x="470330" y="1787510"/>
            <a:ext cx="5564268" cy="461665"/>
          </a:xfrm>
          <a:prstGeom prst="rect">
            <a:avLst/>
          </a:prstGeom>
          <a:noFill/>
        </p:spPr>
        <p:txBody>
          <a:bodyPr wrap="none" rtlCol="0">
            <a:spAutoFit/>
          </a:bodyPr>
          <a:lstStyle/>
          <a:p>
            <a:r>
              <a:rPr lang="en-US" sz="2400" i="1" dirty="0" smtClean="0"/>
              <a:t>Scenario 2: Sun shines and Grid is lost</a:t>
            </a:r>
            <a:endParaRPr lang="en-US" sz="2400" i="1" dirty="0"/>
          </a:p>
        </p:txBody>
      </p:sp>
      <p:sp>
        <p:nvSpPr>
          <p:cNvPr id="5" name="TextBox 4"/>
          <p:cNvSpPr txBox="1"/>
          <p:nvPr/>
        </p:nvSpPr>
        <p:spPr>
          <a:xfrm>
            <a:off x="5864049" y="3093782"/>
            <a:ext cx="3279951" cy="2308324"/>
          </a:xfrm>
          <a:prstGeom prst="rect">
            <a:avLst/>
          </a:prstGeom>
          <a:noFill/>
        </p:spPr>
        <p:txBody>
          <a:bodyPr wrap="square" rtlCol="0">
            <a:spAutoFit/>
          </a:bodyPr>
          <a:lstStyle/>
          <a:p>
            <a:pPr marL="285750" indent="-285750">
              <a:buFont typeface="Arial"/>
              <a:buChar char="•"/>
            </a:pPr>
            <a:r>
              <a:rPr lang="en-US" sz="2400" dirty="0" smtClean="0">
                <a:latin typeface="+mn-lt"/>
              </a:rPr>
              <a:t>Batteries are used to power the inverter </a:t>
            </a:r>
          </a:p>
          <a:p>
            <a:pPr marL="285750" indent="-285750">
              <a:buFont typeface="Arial"/>
              <a:buChar char="•"/>
            </a:pPr>
            <a:endParaRPr lang="en-US" sz="2400" dirty="0" smtClean="0">
              <a:latin typeface="+mn-lt"/>
            </a:endParaRPr>
          </a:p>
          <a:p>
            <a:pPr marL="285750" indent="-285750">
              <a:buFont typeface="Arial"/>
              <a:buChar char="•"/>
            </a:pPr>
            <a:r>
              <a:rPr lang="en-US" sz="2400" dirty="0" smtClean="0">
                <a:latin typeface="+mn-lt"/>
              </a:rPr>
              <a:t>House is running off batteries and PV panels</a:t>
            </a:r>
            <a:endParaRPr lang="en-US" sz="2400" dirty="0">
              <a:latin typeface="+mn-lt"/>
            </a:endParaRPr>
          </a:p>
        </p:txBody>
      </p:sp>
      <p:sp>
        <p:nvSpPr>
          <p:cNvPr id="6" name="TextBox 5"/>
          <p:cNvSpPr txBox="1"/>
          <p:nvPr/>
        </p:nvSpPr>
        <p:spPr>
          <a:xfrm>
            <a:off x="2080791" y="5957898"/>
            <a:ext cx="904640" cy="246221"/>
          </a:xfrm>
          <a:prstGeom prst="rect">
            <a:avLst/>
          </a:prstGeom>
          <a:noFill/>
        </p:spPr>
        <p:txBody>
          <a:bodyPr wrap="none" rtlCol="0">
            <a:spAutoFit/>
          </a:bodyPr>
          <a:lstStyle/>
          <a:p>
            <a:r>
              <a:rPr lang="en-US" sz="1000" dirty="0" smtClean="0"/>
              <a:t>Battery bank</a:t>
            </a:r>
            <a:endParaRPr lang="en-US" sz="1000" dirty="0"/>
          </a:p>
        </p:txBody>
      </p:sp>
      <p:sp>
        <p:nvSpPr>
          <p:cNvPr id="7" name="TextBox 6"/>
          <p:cNvSpPr txBox="1"/>
          <p:nvPr/>
        </p:nvSpPr>
        <p:spPr>
          <a:xfrm>
            <a:off x="2607745" y="2945173"/>
            <a:ext cx="770164" cy="400110"/>
          </a:xfrm>
          <a:prstGeom prst="rect">
            <a:avLst/>
          </a:prstGeom>
          <a:noFill/>
        </p:spPr>
        <p:txBody>
          <a:bodyPr wrap="square" rtlCol="0">
            <a:spAutoFit/>
          </a:bodyPr>
          <a:lstStyle/>
          <a:p>
            <a:pPr algn="ctr"/>
            <a:r>
              <a:rPr lang="en-US" sz="1000" dirty="0" err="1" smtClean="0"/>
              <a:t>Sunnyboy</a:t>
            </a:r>
            <a:r>
              <a:rPr lang="en-US" sz="1000" dirty="0" smtClean="0"/>
              <a:t> Inverter</a:t>
            </a:r>
            <a:endParaRPr lang="en-US" sz="1000" dirty="0"/>
          </a:p>
        </p:txBody>
      </p:sp>
      <p:sp>
        <p:nvSpPr>
          <p:cNvPr id="8" name="TextBox 7"/>
          <p:cNvSpPr txBox="1"/>
          <p:nvPr/>
        </p:nvSpPr>
        <p:spPr>
          <a:xfrm>
            <a:off x="3634630" y="5431009"/>
            <a:ext cx="1326004" cy="246221"/>
          </a:xfrm>
          <a:prstGeom prst="rect">
            <a:avLst/>
          </a:prstGeom>
          <a:noFill/>
        </p:spPr>
        <p:txBody>
          <a:bodyPr wrap="none" rtlCol="0">
            <a:spAutoFit/>
          </a:bodyPr>
          <a:lstStyle/>
          <a:p>
            <a:r>
              <a:rPr lang="en-US" sz="1000" dirty="0" smtClean="0"/>
              <a:t>Utility Service Panel</a:t>
            </a:r>
            <a:endParaRPr lang="en-US" sz="1000" dirty="0"/>
          </a:p>
        </p:txBody>
      </p:sp>
      <p:sp>
        <p:nvSpPr>
          <p:cNvPr id="9" name="TextBox 8"/>
          <p:cNvSpPr txBox="1"/>
          <p:nvPr/>
        </p:nvSpPr>
        <p:spPr>
          <a:xfrm>
            <a:off x="797187" y="5674189"/>
            <a:ext cx="890363" cy="246221"/>
          </a:xfrm>
          <a:prstGeom prst="rect">
            <a:avLst/>
          </a:prstGeom>
          <a:noFill/>
        </p:spPr>
        <p:txBody>
          <a:bodyPr wrap="none" rtlCol="0">
            <a:spAutoFit/>
          </a:bodyPr>
          <a:lstStyle/>
          <a:p>
            <a:r>
              <a:rPr lang="en-US" sz="1000" dirty="0" smtClean="0"/>
              <a:t>Home Panel</a:t>
            </a:r>
            <a:endParaRPr lang="en-US" sz="1000" dirty="0"/>
          </a:p>
        </p:txBody>
      </p:sp>
      <p:sp>
        <p:nvSpPr>
          <p:cNvPr id="10" name="TextBox 9"/>
          <p:cNvSpPr txBox="1"/>
          <p:nvPr/>
        </p:nvSpPr>
        <p:spPr>
          <a:xfrm>
            <a:off x="999861" y="3174844"/>
            <a:ext cx="719355" cy="246221"/>
          </a:xfrm>
          <a:prstGeom prst="rect">
            <a:avLst/>
          </a:prstGeom>
          <a:noFill/>
        </p:spPr>
        <p:txBody>
          <a:bodyPr wrap="none" rtlCol="0">
            <a:spAutoFit/>
          </a:bodyPr>
          <a:lstStyle/>
          <a:p>
            <a:r>
              <a:rPr lang="en-US" sz="1000" dirty="0" smtClean="0"/>
              <a:t>PV Panel</a:t>
            </a:r>
            <a:endParaRPr lang="en-US" sz="1000" dirty="0"/>
          </a:p>
        </p:txBody>
      </p:sp>
      <p:sp>
        <p:nvSpPr>
          <p:cNvPr id="11" name="TextBox 10"/>
          <p:cNvSpPr txBox="1"/>
          <p:nvPr/>
        </p:nvSpPr>
        <p:spPr>
          <a:xfrm>
            <a:off x="3377907" y="2215636"/>
            <a:ext cx="1189025" cy="400110"/>
          </a:xfrm>
          <a:prstGeom prst="rect">
            <a:avLst/>
          </a:prstGeom>
          <a:noFill/>
        </p:spPr>
        <p:txBody>
          <a:bodyPr wrap="square" rtlCol="0">
            <a:spAutoFit/>
          </a:bodyPr>
          <a:lstStyle/>
          <a:p>
            <a:r>
              <a:rPr lang="en-US" sz="1000" dirty="0" smtClean="0"/>
              <a:t>Bi Directional Meter</a:t>
            </a:r>
            <a:endParaRPr lang="en-US" sz="1000" dirty="0"/>
          </a:p>
        </p:txBody>
      </p:sp>
      <p:sp>
        <p:nvSpPr>
          <p:cNvPr id="12" name="TextBox 11"/>
          <p:cNvSpPr txBox="1"/>
          <p:nvPr/>
        </p:nvSpPr>
        <p:spPr>
          <a:xfrm>
            <a:off x="1770024" y="3593653"/>
            <a:ext cx="1524551" cy="246221"/>
          </a:xfrm>
          <a:prstGeom prst="rect">
            <a:avLst/>
          </a:prstGeom>
          <a:noFill/>
        </p:spPr>
        <p:txBody>
          <a:bodyPr wrap="none" rtlCol="0">
            <a:spAutoFit/>
          </a:bodyPr>
          <a:lstStyle/>
          <a:p>
            <a:r>
              <a:rPr lang="en-US" sz="1000" dirty="0" smtClean="0"/>
              <a:t>Interactive Grid Inverter</a:t>
            </a:r>
            <a:endParaRPr lang="en-US" sz="1000" dirty="0"/>
          </a:p>
        </p:txBody>
      </p:sp>
      <p:sp>
        <p:nvSpPr>
          <p:cNvPr id="15" name="Slide Number Placeholder 14"/>
          <p:cNvSpPr>
            <a:spLocks noGrp="1"/>
          </p:cNvSpPr>
          <p:nvPr>
            <p:ph type="sldNum" sz="quarter" idx="12"/>
          </p:nvPr>
        </p:nvSpPr>
        <p:spPr/>
        <p:txBody>
          <a:bodyPr/>
          <a:lstStyle/>
          <a:p>
            <a:fld id="{BC63FE60-8F49-8E43-99CB-B7F849FB6F3B}" type="slidenum">
              <a:rPr lang="en-US" smtClean="0"/>
              <a:pPr/>
              <a:t>26</a:t>
            </a:fld>
            <a:endParaRPr lang="en-US"/>
          </a:p>
        </p:txBody>
      </p:sp>
      <p:sp>
        <p:nvSpPr>
          <p:cNvPr id="16" name="Footer Placeholder 15"/>
          <p:cNvSpPr>
            <a:spLocks noGrp="1"/>
          </p:cNvSpPr>
          <p:nvPr>
            <p:ph type="ftr" sz="quarter" idx="11"/>
          </p:nvPr>
        </p:nvSpPr>
        <p:spPr/>
        <p:txBody>
          <a:bodyPr/>
          <a:lstStyle/>
          <a:p>
            <a:r>
              <a:rPr lang="en-US" dirty="0"/>
              <a:t>Anthony </a:t>
            </a:r>
            <a:r>
              <a:rPr lang="en-US" dirty="0" err="1" smtClean="0"/>
              <a:t>Cappetto</a:t>
            </a:r>
            <a:endParaRPr lang="en-US" dirty="0"/>
          </a:p>
        </p:txBody>
      </p:sp>
    </p:spTree>
    <p:extLst>
      <p:ext uri="{BB962C8B-B14F-4D97-AF65-F5344CB8AC3E}">
        <p14:creationId xmlns:p14="http://schemas.microsoft.com/office/powerpoint/2010/main" val="1559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743140" y="2441806"/>
            <a:ext cx="5067799" cy="3502582"/>
          </a:xfrm>
          <a:prstGeom prst="rect">
            <a:avLst/>
          </a:prstGeom>
        </p:spPr>
      </p:pic>
      <p:sp>
        <p:nvSpPr>
          <p:cNvPr id="2" name="Title 1"/>
          <p:cNvSpPr>
            <a:spLocks noGrp="1"/>
          </p:cNvSpPr>
          <p:nvPr>
            <p:ph type="title"/>
          </p:nvPr>
        </p:nvSpPr>
        <p:spPr/>
        <p:txBody>
          <a:bodyPr>
            <a:normAutofit/>
          </a:bodyPr>
          <a:lstStyle/>
          <a:p>
            <a:r>
              <a:rPr lang="en-US" sz="3600" dirty="0" smtClean="0"/>
              <a:t>Simple Diagrams</a:t>
            </a:r>
            <a:endParaRPr lang="en-US" sz="3600" dirty="0"/>
          </a:p>
        </p:txBody>
      </p:sp>
      <p:sp>
        <p:nvSpPr>
          <p:cNvPr id="3" name="TextBox 2"/>
          <p:cNvSpPr txBox="1"/>
          <p:nvPr/>
        </p:nvSpPr>
        <p:spPr>
          <a:xfrm>
            <a:off x="470330" y="1787510"/>
            <a:ext cx="5016642" cy="461665"/>
          </a:xfrm>
          <a:prstGeom prst="rect">
            <a:avLst/>
          </a:prstGeom>
          <a:noFill/>
        </p:spPr>
        <p:txBody>
          <a:bodyPr wrap="none" rtlCol="0">
            <a:spAutoFit/>
          </a:bodyPr>
          <a:lstStyle/>
          <a:p>
            <a:r>
              <a:rPr lang="en-US" sz="2400" i="1" dirty="0" smtClean="0"/>
              <a:t>Scenario 3: No sun and Grid is lost</a:t>
            </a:r>
            <a:endParaRPr lang="en-US" sz="2400" i="1" dirty="0"/>
          </a:p>
        </p:txBody>
      </p:sp>
      <p:sp>
        <p:nvSpPr>
          <p:cNvPr id="5" name="TextBox 4"/>
          <p:cNvSpPr txBox="1"/>
          <p:nvPr/>
        </p:nvSpPr>
        <p:spPr>
          <a:xfrm>
            <a:off x="5864048" y="3093782"/>
            <a:ext cx="3279951" cy="1200329"/>
          </a:xfrm>
          <a:prstGeom prst="rect">
            <a:avLst/>
          </a:prstGeom>
          <a:noFill/>
        </p:spPr>
        <p:txBody>
          <a:bodyPr wrap="square" rtlCol="0">
            <a:spAutoFit/>
          </a:bodyPr>
          <a:lstStyle/>
          <a:p>
            <a:pPr marL="285750" indent="-285750">
              <a:buFont typeface="Arial"/>
              <a:buChar char="•"/>
            </a:pPr>
            <a:r>
              <a:rPr lang="en-US" sz="2400" dirty="0" smtClean="0">
                <a:latin typeface="+mn-lt"/>
              </a:rPr>
              <a:t>Batteries power the inverter and critical loads of the house </a:t>
            </a:r>
            <a:endParaRPr lang="en-US" sz="2400" dirty="0">
              <a:latin typeface="+mn-lt"/>
            </a:endParaRPr>
          </a:p>
        </p:txBody>
      </p:sp>
      <p:sp>
        <p:nvSpPr>
          <p:cNvPr id="6" name="TextBox 5"/>
          <p:cNvSpPr txBox="1"/>
          <p:nvPr/>
        </p:nvSpPr>
        <p:spPr>
          <a:xfrm>
            <a:off x="2080791" y="5957898"/>
            <a:ext cx="904640" cy="246221"/>
          </a:xfrm>
          <a:prstGeom prst="rect">
            <a:avLst/>
          </a:prstGeom>
          <a:noFill/>
        </p:spPr>
        <p:txBody>
          <a:bodyPr wrap="none" rtlCol="0">
            <a:spAutoFit/>
          </a:bodyPr>
          <a:lstStyle/>
          <a:p>
            <a:r>
              <a:rPr lang="en-US" sz="1000" dirty="0" smtClean="0"/>
              <a:t>Battery bank</a:t>
            </a:r>
            <a:endParaRPr lang="en-US" sz="1000" dirty="0"/>
          </a:p>
        </p:txBody>
      </p:sp>
      <p:sp>
        <p:nvSpPr>
          <p:cNvPr id="7" name="TextBox 6"/>
          <p:cNvSpPr txBox="1"/>
          <p:nvPr/>
        </p:nvSpPr>
        <p:spPr>
          <a:xfrm>
            <a:off x="2567210" y="2985703"/>
            <a:ext cx="770164" cy="400110"/>
          </a:xfrm>
          <a:prstGeom prst="rect">
            <a:avLst/>
          </a:prstGeom>
          <a:noFill/>
        </p:spPr>
        <p:txBody>
          <a:bodyPr wrap="square" rtlCol="0">
            <a:spAutoFit/>
          </a:bodyPr>
          <a:lstStyle/>
          <a:p>
            <a:pPr algn="ctr"/>
            <a:r>
              <a:rPr lang="en-US" sz="1000" dirty="0" err="1" smtClean="0"/>
              <a:t>Sunnyboy</a:t>
            </a:r>
            <a:r>
              <a:rPr lang="en-US" sz="1000" dirty="0" smtClean="0"/>
              <a:t> Inverter</a:t>
            </a:r>
            <a:endParaRPr lang="en-US" sz="1000" dirty="0"/>
          </a:p>
        </p:txBody>
      </p:sp>
      <p:sp>
        <p:nvSpPr>
          <p:cNvPr id="8" name="TextBox 7"/>
          <p:cNvSpPr txBox="1"/>
          <p:nvPr/>
        </p:nvSpPr>
        <p:spPr>
          <a:xfrm>
            <a:off x="3634630" y="5431009"/>
            <a:ext cx="1326004" cy="246221"/>
          </a:xfrm>
          <a:prstGeom prst="rect">
            <a:avLst/>
          </a:prstGeom>
          <a:noFill/>
        </p:spPr>
        <p:txBody>
          <a:bodyPr wrap="none" rtlCol="0">
            <a:spAutoFit/>
          </a:bodyPr>
          <a:lstStyle/>
          <a:p>
            <a:r>
              <a:rPr lang="en-US" sz="1000" dirty="0" smtClean="0"/>
              <a:t>Utility Service Panel</a:t>
            </a:r>
            <a:endParaRPr lang="en-US" sz="1000" dirty="0"/>
          </a:p>
        </p:txBody>
      </p:sp>
      <p:sp>
        <p:nvSpPr>
          <p:cNvPr id="9" name="TextBox 8"/>
          <p:cNvSpPr txBox="1"/>
          <p:nvPr/>
        </p:nvSpPr>
        <p:spPr>
          <a:xfrm>
            <a:off x="797187" y="5674189"/>
            <a:ext cx="890363" cy="246221"/>
          </a:xfrm>
          <a:prstGeom prst="rect">
            <a:avLst/>
          </a:prstGeom>
          <a:noFill/>
        </p:spPr>
        <p:txBody>
          <a:bodyPr wrap="none" rtlCol="0">
            <a:spAutoFit/>
          </a:bodyPr>
          <a:lstStyle/>
          <a:p>
            <a:r>
              <a:rPr lang="en-US" sz="1000" dirty="0" smtClean="0"/>
              <a:t>Home Panel</a:t>
            </a:r>
            <a:endParaRPr lang="en-US" sz="1000" dirty="0"/>
          </a:p>
        </p:txBody>
      </p:sp>
      <p:sp>
        <p:nvSpPr>
          <p:cNvPr id="10" name="TextBox 9"/>
          <p:cNvSpPr txBox="1"/>
          <p:nvPr/>
        </p:nvSpPr>
        <p:spPr>
          <a:xfrm>
            <a:off x="999861" y="3174844"/>
            <a:ext cx="719355" cy="246221"/>
          </a:xfrm>
          <a:prstGeom prst="rect">
            <a:avLst/>
          </a:prstGeom>
          <a:noFill/>
        </p:spPr>
        <p:txBody>
          <a:bodyPr wrap="none" rtlCol="0">
            <a:spAutoFit/>
          </a:bodyPr>
          <a:lstStyle/>
          <a:p>
            <a:r>
              <a:rPr lang="en-US" sz="1000" dirty="0" smtClean="0"/>
              <a:t>PV Panel</a:t>
            </a:r>
            <a:endParaRPr lang="en-US" sz="1000" dirty="0"/>
          </a:p>
        </p:txBody>
      </p:sp>
      <p:sp>
        <p:nvSpPr>
          <p:cNvPr id="11" name="TextBox 10"/>
          <p:cNvSpPr txBox="1"/>
          <p:nvPr/>
        </p:nvSpPr>
        <p:spPr>
          <a:xfrm>
            <a:off x="3377907" y="2215636"/>
            <a:ext cx="1189025" cy="400110"/>
          </a:xfrm>
          <a:prstGeom prst="rect">
            <a:avLst/>
          </a:prstGeom>
          <a:noFill/>
        </p:spPr>
        <p:txBody>
          <a:bodyPr wrap="square" rtlCol="0">
            <a:spAutoFit/>
          </a:bodyPr>
          <a:lstStyle/>
          <a:p>
            <a:r>
              <a:rPr lang="en-US" sz="1000" dirty="0" smtClean="0"/>
              <a:t>Bi Directional Meter</a:t>
            </a:r>
            <a:endParaRPr lang="en-US" sz="1000" dirty="0"/>
          </a:p>
        </p:txBody>
      </p:sp>
      <p:sp>
        <p:nvSpPr>
          <p:cNvPr id="12" name="TextBox 11"/>
          <p:cNvSpPr txBox="1"/>
          <p:nvPr/>
        </p:nvSpPr>
        <p:spPr>
          <a:xfrm>
            <a:off x="1770024" y="3593653"/>
            <a:ext cx="1524551" cy="246221"/>
          </a:xfrm>
          <a:prstGeom prst="rect">
            <a:avLst/>
          </a:prstGeom>
          <a:noFill/>
        </p:spPr>
        <p:txBody>
          <a:bodyPr wrap="none" rtlCol="0">
            <a:spAutoFit/>
          </a:bodyPr>
          <a:lstStyle/>
          <a:p>
            <a:r>
              <a:rPr lang="en-US" sz="1000" dirty="0" smtClean="0"/>
              <a:t>Interactive Grid Inverter</a:t>
            </a:r>
            <a:endParaRPr lang="en-US" sz="1000" dirty="0"/>
          </a:p>
        </p:txBody>
      </p:sp>
      <p:sp>
        <p:nvSpPr>
          <p:cNvPr id="15" name="Slide Number Placeholder 14"/>
          <p:cNvSpPr>
            <a:spLocks noGrp="1"/>
          </p:cNvSpPr>
          <p:nvPr>
            <p:ph type="sldNum" sz="quarter" idx="12"/>
          </p:nvPr>
        </p:nvSpPr>
        <p:spPr/>
        <p:txBody>
          <a:bodyPr/>
          <a:lstStyle/>
          <a:p>
            <a:fld id="{BC63FE60-8F49-8E43-99CB-B7F849FB6F3B}" type="slidenum">
              <a:rPr lang="en-US" smtClean="0"/>
              <a:pPr/>
              <a:t>27</a:t>
            </a:fld>
            <a:endParaRPr lang="en-US"/>
          </a:p>
        </p:txBody>
      </p:sp>
      <p:sp>
        <p:nvSpPr>
          <p:cNvPr id="16" name="Footer Placeholder 15"/>
          <p:cNvSpPr>
            <a:spLocks noGrp="1"/>
          </p:cNvSpPr>
          <p:nvPr>
            <p:ph type="ftr" sz="quarter" idx="11"/>
          </p:nvPr>
        </p:nvSpPr>
        <p:spPr/>
        <p:txBody>
          <a:bodyPr/>
          <a:lstStyle/>
          <a:p>
            <a:r>
              <a:rPr lang="en-US" dirty="0"/>
              <a:t>Anthony </a:t>
            </a:r>
            <a:r>
              <a:rPr lang="en-US" dirty="0" err="1" smtClean="0"/>
              <a:t>Cappetto</a:t>
            </a:r>
            <a:endParaRPr lang="en-US" dirty="0"/>
          </a:p>
        </p:txBody>
      </p:sp>
    </p:spTree>
    <p:extLst>
      <p:ext uri="{BB962C8B-B14F-4D97-AF65-F5344CB8AC3E}">
        <p14:creationId xmlns:p14="http://schemas.microsoft.com/office/powerpoint/2010/main" val="3129027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Energy</a:t>
            </a:r>
            <a:endParaRPr lang="en-US" dirty="0"/>
          </a:p>
        </p:txBody>
      </p:sp>
      <p:pic>
        <p:nvPicPr>
          <p:cNvPr id="4" name="Picture 3" descr="Screen Shot 2014-03-17 at 12.01.0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484" y="1610730"/>
            <a:ext cx="4447303" cy="4633909"/>
          </a:xfrm>
          <a:prstGeom prst="rect">
            <a:avLst/>
          </a:prstGeom>
        </p:spPr>
      </p:pic>
      <p:pic>
        <p:nvPicPr>
          <p:cNvPr id="5" name="Picture 4" descr="Screen Shot 2014-03-17 at 12.00.45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3463" y="1774375"/>
            <a:ext cx="4303413" cy="950896"/>
          </a:xfrm>
          <a:prstGeom prst="rect">
            <a:avLst/>
          </a:prstGeom>
        </p:spPr>
      </p:pic>
      <p:sp>
        <p:nvSpPr>
          <p:cNvPr id="6" name="TextBox 5"/>
          <p:cNvSpPr txBox="1"/>
          <p:nvPr/>
        </p:nvSpPr>
        <p:spPr>
          <a:xfrm>
            <a:off x="5293204" y="3176294"/>
            <a:ext cx="2823932" cy="2677656"/>
          </a:xfrm>
          <a:prstGeom prst="rect">
            <a:avLst/>
          </a:prstGeom>
          <a:noFill/>
        </p:spPr>
        <p:txBody>
          <a:bodyPr wrap="square" rtlCol="0">
            <a:spAutoFit/>
          </a:bodyPr>
          <a:lstStyle/>
          <a:p>
            <a:pPr marL="285750" indent="-285750">
              <a:buFont typeface="Arial"/>
              <a:buChar char="•"/>
            </a:pPr>
            <a:r>
              <a:rPr lang="en-US" sz="2400" dirty="0" smtClean="0">
                <a:latin typeface="+mn-lt"/>
              </a:rPr>
              <a:t>Results show Energy value of total power produced from panels with specifications of the OGZEB</a:t>
            </a:r>
            <a:endParaRPr lang="en-US" sz="2400" dirty="0">
              <a:latin typeface="+mn-lt"/>
            </a:endParaRPr>
          </a:p>
        </p:txBody>
      </p:sp>
      <p:sp>
        <p:nvSpPr>
          <p:cNvPr id="8" name="Slide Number Placeholder 7"/>
          <p:cNvSpPr>
            <a:spLocks noGrp="1"/>
          </p:cNvSpPr>
          <p:nvPr>
            <p:ph type="sldNum" sz="quarter" idx="12"/>
          </p:nvPr>
        </p:nvSpPr>
        <p:spPr/>
        <p:txBody>
          <a:bodyPr/>
          <a:lstStyle/>
          <a:p>
            <a:fld id="{BC63FE60-8F49-8E43-99CB-B7F849FB6F3B}" type="slidenum">
              <a:rPr lang="en-US" smtClean="0"/>
              <a:pPr/>
              <a:t>28</a:t>
            </a:fld>
            <a:endParaRPr lang="en-US"/>
          </a:p>
        </p:txBody>
      </p:sp>
      <p:sp>
        <p:nvSpPr>
          <p:cNvPr id="9" name="Footer Placeholder 8"/>
          <p:cNvSpPr>
            <a:spLocks noGrp="1"/>
          </p:cNvSpPr>
          <p:nvPr>
            <p:ph type="ftr" sz="quarter" idx="11"/>
          </p:nvPr>
        </p:nvSpPr>
        <p:spPr/>
        <p:txBody>
          <a:bodyPr/>
          <a:lstStyle/>
          <a:p>
            <a:r>
              <a:rPr lang="en-US" dirty="0"/>
              <a:t>Anthony </a:t>
            </a:r>
            <a:r>
              <a:rPr lang="en-US" dirty="0" err="1" smtClean="0"/>
              <a:t>Cappetto</a:t>
            </a:r>
            <a:endParaRPr lang="en-US" dirty="0"/>
          </a:p>
        </p:txBody>
      </p:sp>
    </p:spTree>
    <p:extLst>
      <p:ext uri="{BB962C8B-B14F-4D97-AF65-F5344CB8AC3E}">
        <p14:creationId xmlns:p14="http://schemas.microsoft.com/office/powerpoint/2010/main" val="2702418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Next?</a:t>
            </a:r>
            <a:endParaRPr lang="en-US" sz="3600" dirty="0"/>
          </a:p>
        </p:txBody>
      </p:sp>
      <p:sp>
        <p:nvSpPr>
          <p:cNvPr id="4" name="TextBox 3"/>
          <p:cNvSpPr txBox="1"/>
          <p:nvPr/>
        </p:nvSpPr>
        <p:spPr>
          <a:xfrm>
            <a:off x="594512" y="2499345"/>
            <a:ext cx="6581792" cy="3108543"/>
          </a:xfrm>
          <a:prstGeom prst="rect">
            <a:avLst/>
          </a:prstGeom>
          <a:noFill/>
        </p:spPr>
        <p:txBody>
          <a:bodyPr wrap="square" rtlCol="0">
            <a:spAutoFit/>
          </a:bodyPr>
          <a:lstStyle/>
          <a:p>
            <a:pPr marL="285750" indent="-285750">
              <a:buFont typeface="Arial"/>
              <a:buChar char="•"/>
            </a:pPr>
            <a:r>
              <a:rPr lang="en-US" sz="2800" dirty="0" smtClean="0"/>
              <a:t>Inverter needs to be chosen</a:t>
            </a:r>
          </a:p>
          <a:p>
            <a:pPr marL="285750" indent="-285750">
              <a:buFont typeface="Arial"/>
              <a:buChar char="•"/>
            </a:pPr>
            <a:endParaRPr lang="en-US" sz="2800" dirty="0" smtClean="0"/>
          </a:p>
          <a:p>
            <a:pPr marL="285750" indent="-285750">
              <a:buFont typeface="Arial"/>
              <a:buChar char="•"/>
            </a:pPr>
            <a:r>
              <a:rPr lang="en-US" sz="2800" dirty="0" smtClean="0"/>
              <a:t>In depth power flow analysis for house</a:t>
            </a:r>
          </a:p>
          <a:p>
            <a:pPr marL="285750" indent="-285750">
              <a:buFont typeface="Arial"/>
              <a:buChar char="•"/>
            </a:pPr>
            <a:endParaRPr lang="en-US" sz="2800" dirty="0"/>
          </a:p>
          <a:p>
            <a:pPr marL="285750" indent="-285750">
              <a:buFont typeface="Arial"/>
              <a:buChar char="•"/>
            </a:pPr>
            <a:r>
              <a:rPr lang="en-US" sz="2800" dirty="0" smtClean="0"/>
              <a:t>Establish electrical layout  of the OGZEB</a:t>
            </a:r>
            <a:endParaRPr lang="en-US" sz="2800" dirty="0"/>
          </a:p>
          <a:p>
            <a:pPr marL="285750" indent="-285750">
              <a:buFont typeface="Arial"/>
              <a:buChar char="•"/>
            </a:pPr>
            <a:endParaRPr lang="en-US" sz="2800" dirty="0"/>
          </a:p>
        </p:txBody>
      </p:sp>
      <p:sp>
        <p:nvSpPr>
          <p:cNvPr id="6" name="Slide Number Placeholder 5"/>
          <p:cNvSpPr>
            <a:spLocks noGrp="1"/>
          </p:cNvSpPr>
          <p:nvPr>
            <p:ph type="sldNum" sz="quarter" idx="12"/>
          </p:nvPr>
        </p:nvSpPr>
        <p:spPr/>
        <p:txBody>
          <a:bodyPr/>
          <a:lstStyle/>
          <a:p>
            <a:fld id="{BC63FE60-8F49-8E43-99CB-B7F849FB6F3B}" type="slidenum">
              <a:rPr lang="en-US" smtClean="0"/>
              <a:pPr/>
              <a:t>29</a:t>
            </a:fld>
            <a:endParaRPr lang="en-US"/>
          </a:p>
        </p:txBody>
      </p:sp>
      <p:sp>
        <p:nvSpPr>
          <p:cNvPr id="7" name="Footer Placeholder 6"/>
          <p:cNvSpPr>
            <a:spLocks noGrp="1"/>
          </p:cNvSpPr>
          <p:nvPr>
            <p:ph type="ftr" sz="quarter" idx="11"/>
          </p:nvPr>
        </p:nvSpPr>
        <p:spPr/>
        <p:txBody>
          <a:bodyPr/>
          <a:lstStyle/>
          <a:p>
            <a:r>
              <a:rPr lang="en-US" dirty="0"/>
              <a:t>Anthony </a:t>
            </a:r>
            <a:r>
              <a:rPr lang="en-US" dirty="0" err="1" smtClean="0"/>
              <a:t>Cappetto</a:t>
            </a:r>
            <a:endParaRPr lang="en-US" dirty="0"/>
          </a:p>
        </p:txBody>
      </p:sp>
    </p:spTree>
    <p:extLst>
      <p:ext uri="{BB962C8B-B14F-4D97-AF65-F5344CB8AC3E}">
        <p14:creationId xmlns:p14="http://schemas.microsoft.com/office/powerpoint/2010/main" val="1655663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Scope &amp; Objectives</a:t>
            </a:r>
            <a:endParaRPr lang="en-US" sz="48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Overall Scope:</a:t>
            </a:r>
            <a:r>
              <a:rPr lang="en-US" dirty="0" smtClean="0"/>
              <a:t>	</a:t>
            </a:r>
          </a:p>
          <a:p>
            <a:pPr>
              <a:buNone/>
            </a:pPr>
            <a:r>
              <a:rPr lang="en-US" dirty="0" smtClean="0"/>
              <a:t>	Design energy storage </a:t>
            </a:r>
            <a:r>
              <a:rPr lang="en-US" dirty="0"/>
              <a:t>system </a:t>
            </a:r>
            <a:r>
              <a:rPr lang="en-US" dirty="0" smtClean="0"/>
              <a:t>to store </a:t>
            </a:r>
            <a:r>
              <a:rPr lang="en-US" dirty="0"/>
              <a:t>excess power generated </a:t>
            </a:r>
            <a:r>
              <a:rPr lang="en-US" dirty="0" smtClean="0"/>
              <a:t>by the house’s solar </a:t>
            </a:r>
            <a:r>
              <a:rPr lang="en-US" dirty="0"/>
              <a:t>cells to be used at </a:t>
            </a:r>
            <a:r>
              <a:rPr lang="en-US" dirty="0" smtClean="0"/>
              <a:t>night.</a:t>
            </a:r>
          </a:p>
          <a:p>
            <a:pPr>
              <a:buNone/>
            </a:pPr>
            <a:endParaRPr lang="en-US" dirty="0" smtClean="0"/>
          </a:p>
          <a:p>
            <a:pPr>
              <a:buNone/>
            </a:pPr>
            <a:r>
              <a:rPr lang="en-US" b="1" dirty="0" smtClean="0"/>
              <a:t>Objectives:</a:t>
            </a:r>
            <a:r>
              <a:rPr lang="en-US" dirty="0" smtClean="0"/>
              <a:t>	</a:t>
            </a:r>
          </a:p>
          <a:p>
            <a:pPr marL="514350" indent="-514350">
              <a:buFont typeface="+mj-lt"/>
              <a:buAutoNum type="arabicPeriod"/>
            </a:pPr>
            <a:r>
              <a:rPr lang="en-US" dirty="0" smtClean="0"/>
              <a:t>Install and simulate new battery array.</a:t>
            </a:r>
          </a:p>
          <a:p>
            <a:pPr marL="514350" indent="-514350">
              <a:buFont typeface="+mj-lt"/>
              <a:buAutoNum type="arabicPeriod"/>
            </a:pPr>
            <a:r>
              <a:rPr lang="en-US" dirty="0" smtClean="0"/>
              <a:t>Construct battery box gate mechanism for battery environmental control.</a:t>
            </a:r>
          </a:p>
          <a:p>
            <a:pPr marL="514350" indent="-514350">
              <a:buFont typeface="+mj-lt"/>
              <a:buAutoNum type="arabicPeriod"/>
            </a:pPr>
            <a:r>
              <a:rPr lang="en-US" dirty="0" smtClean="0"/>
              <a:t>Compare experimental analysis to theoretical system analysis and discuss performance losses/possible improvements.</a:t>
            </a:r>
          </a:p>
          <a:p>
            <a:pPr marL="514350" indent="-514350">
              <a:buFont typeface="+mj-lt"/>
              <a:buAutoNum type="arabicPeriod"/>
            </a:pPr>
            <a:r>
              <a:rPr lang="en-US" dirty="0" smtClean="0"/>
              <a:t>Examine possibility of grid connection</a:t>
            </a:r>
          </a:p>
          <a:p>
            <a:endParaRPr lang="en-US" dirty="0" smtClean="0"/>
          </a:p>
          <a:p>
            <a:endParaRPr lang="en-US" dirty="0">
              <a:solidFill>
                <a:srgbClr val="FF0000"/>
              </a:solidFill>
            </a:endParaRPr>
          </a:p>
        </p:txBody>
      </p:sp>
      <p:sp>
        <p:nvSpPr>
          <p:cNvPr id="5" name="Slide Number Placeholder 4"/>
          <p:cNvSpPr>
            <a:spLocks noGrp="1"/>
          </p:cNvSpPr>
          <p:nvPr>
            <p:ph type="sldNum" sz="quarter" idx="12"/>
          </p:nvPr>
        </p:nvSpPr>
        <p:spPr/>
        <p:txBody>
          <a:bodyPr/>
          <a:lstStyle/>
          <a:p>
            <a:fld id="{BC63FE60-8F49-8E43-99CB-B7F849FB6F3B}"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err="1"/>
              <a:t>Artur</a:t>
            </a:r>
            <a:r>
              <a:rPr lang="en-US" dirty="0"/>
              <a:t> </a:t>
            </a:r>
            <a:r>
              <a:rPr lang="en-US" dirty="0" smtClean="0"/>
              <a:t>Souza</a:t>
            </a:r>
            <a:endParaRPr lang="en-US" dirty="0"/>
          </a:p>
        </p:txBody>
      </p:sp>
    </p:spTree>
    <p:extLst>
      <p:ext uri="{BB962C8B-B14F-4D97-AF65-F5344CB8AC3E}">
        <p14:creationId xmlns:p14="http://schemas.microsoft.com/office/powerpoint/2010/main" val="154949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Obstacles/Safety</a:t>
            </a:r>
            <a:endParaRPr lang="en-US" dirty="0"/>
          </a:p>
        </p:txBody>
      </p:sp>
      <p:sp>
        <p:nvSpPr>
          <p:cNvPr id="3" name="Content Placeholder 2"/>
          <p:cNvSpPr>
            <a:spLocks noGrp="1"/>
          </p:cNvSpPr>
          <p:nvPr>
            <p:ph idx="1"/>
          </p:nvPr>
        </p:nvSpPr>
        <p:spPr>
          <a:xfrm>
            <a:off x="457200" y="1643679"/>
            <a:ext cx="4462041" cy="4345511"/>
          </a:xfrm>
        </p:spPr>
        <p:txBody>
          <a:bodyPr>
            <a:normAutofit fontScale="70000" lnSpcReduction="20000"/>
          </a:bodyPr>
          <a:lstStyle/>
          <a:p>
            <a:r>
              <a:rPr lang="en-US" dirty="0" smtClean="0"/>
              <a:t>Time constraints-</a:t>
            </a:r>
          </a:p>
          <a:p>
            <a:pPr marL="914400" lvl="1" indent="-514350">
              <a:buFont typeface="+mj-lt"/>
              <a:buAutoNum type="alphaLcPeriod"/>
            </a:pPr>
            <a:r>
              <a:rPr lang="en-US" dirty="0" smtClean="0"/>
              <a:t>Full testing/Adjustments of system must be complete within 2-3 weeks.</a:t>
            </a:r>
          </a:p>
          <a:p>
            <a:pPr marL="914400" lvl="1" indent="-514350">
              <a:buFont typeface="+mj-lt"/>
              <a:buAutoNum type="alphaLcPeriod"/>
            </a:pPr>
            <a:r>
              <a:rPr lang="en-US" dirty="0" smtClean="0"/>
              <a:t>Battery </a:t>
            </a:r>
            <a:r>
              <a:rPr lang="en-US" dirty="0"/>
              <a:t>b</a:t>
            </a:r>
            <a:r>
              <a:rPr lang="en-US" dirty="0" smtClean="0"/>
              <a:t>ox reservoir and gate mechanism still in construction process. </a:t>
            </a:r>
          </a:p>
          <a:p>
            <a:r>
              <a:rPr lang="en-US" dirty="0" smtClean="0"/>
              <a:t>Student reimbursement- Money was spent out of pocket by different team members.</a:t>
            </a:r>
          </a:p>
          <a:p>
            <a:pPr>
              <a:buFontTx/>
              <a:buChar char="•"/>
            </a:pPr>
            <a:r>
              <a:rPr lang="en-US" dirty="0" smtClean="0">
                <a:solidFill>
                  <a:srgbClr val="FF0000"/>
                </a:solidFill>
              </a:rPr>
              <a:t>Must be sure to maintain safety measures when testing the fan and displaying the prototype as the blades are very sharp.</a:t>
            </a:r>
          </a:p>
          <a:p>
            <a:pPr marL="0" indent="0">
              <a:buNone/>
            </a:pPr>
            <a:endParaRPr lang="en-US" dirty="0">
              <a:solidFill>
                <a:srgbClr val="FF0000"/>
              </a:solidFill>
            </a:endParaRPr>
          </a:p>
        </p:txBody>
      </p:sp>
      <p:sp>
        <p:nvSpPr>
          <p:cNvPr id="5" name="Slide Number Placeholder 4"/>
          <p:cNvSpPr>
            <a:spLocks noGrp="1"/>
          </p:cNvSpPr>
          <p:nvPr>
            <p:ph type="sldNum" sz="quarter" idx="12"/>
          </p:nvPr>
        </p:nvSpPr>
        <p:spPr/>
        <p:txBody>
          <a:bodyPr/>
          <a:lstStyle/>
          <a:p>
            <a:fld id="{BC63FE60-8F49-8E43-99CB-B7F849FB6F3B}" type="slidenum">
              <a:rPr lang="en-US" smtClean="0"/>
              <a:pPr/>
              <a:t>30</a:t>
            </a:fld>
            <a:endParaRPr lang="en-US"/>
          </a:p>
        </p:txBody>
      </p:sp>
      <p:pic>
        <p:nvPicPr>
          <p:cNvPr id="56323" name="Picture 3" descr="C:\Users\Ian\Desktop\Senior Design 2013-2014\trust me im an engineer.PNG"/>
          <p:cNvPicPr>
            <a:picLocks noChangeAspect="1" noChangeArrowheads="1"/>
          </p:cNvPicPr>
          <p:nvPr/>
        </p:nvPicPr>
        <p:blipFill>
          <a:blip r:embed="rId2" cstate="print"/>
          <a:srcRect/>
          <a:stretch>
            <a:fillRect/>
          </a:stretch>
        </p:blipFill>
        <p:spPr bwMode="auto">
          <a:xfrm>
            <a:off x="5474825" y="3659897"/>
            <a:ext cx="2698686" cy="2115870"/>
          </a:xfrm>
          <a:prstGeom prst="rect">
            <a:avLst/>
          </a:prstGeom>
          <a:noFill/>
        </p:spPr>
      </p:pic>
      <p:pic>
        <p:nvPicPr>
          <p:cNvPr id="56324" name="Picture 4" descr="C:\Users\Ian\Desktop\Senior Design 2013-2014\damaged fan.JPG"/>
          <p:cNvPicPr>
            <a:picLocks noChangeAspect="1" noChangeArrowheads="1"/>
          </p:cNvPicPr>
          <p:nvPr/>
        </p:nvPicPr>
        <p:blipFill>
          <a:blip r:embed="rId3" cstate="print"/>
          <a:srcRect/>
          <a:stretch>
            <a:fillRect/>
          </a:stretch>
        </p:blipFill>
        <p:spPr bwMode="auto">
          <a:xfrm>
            <a:off x="5463250" y="1546185"/>
            <a:ext cx="2703332" cy="2027499"/>
          </a:xfrm>
          <a:prstGeom prst="rect">
            <a:avLst/>
          </a:prstGeom>
          <a:noFill/>
        </p:spPr>
      </p:pic>
      <p:sp>
        <p:nvSpPr>
          <p:cNvPr id="6" name="Footer Placeholder 5"/>
          <p:cNvSpPr>
            <a:spLocks noGrp="1"/>
          </p:cNvSpPr>
          <p:nvPr>
            <p:ph type="ftr" sz="quarter" idx="11"/>
          </p:nvPr>
        </p:nvSpPr>
        <p:spPr/>
        <p:txBody>
          <a:bodyPr/>
          <a:lstStyle/>
          <a:p>
            <a:r>
              <a:rPr lang="en-US" dirty="0"/>
              <a:t>Anthony </a:t>
            </a:r>
            <a:r>
              <a:rPr lang="en-US" dirty="0" err="1" smtClean="0"/>
              <a:t>Cappetto</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lstStyle/>
          <a:p>
            <a:r>
              <a:rPr lang="en-US" dirty="0" smtClean="0"/>
              <a:t>Testing of Thermal Battery</a:t>
            </a:r>
          </a:p>
          <a:p>
            <a:r>
              <a:rPr lang="en-US" dirty="0" smtClean="0"/>
              <a:t>Installation of battery array</a:t>
            </a:r>
          </a:p>
          <a:p>
            <a:r>
              <a:rPr lang="en-US" dirty="0" smtClean="0"/>
              <a:t>Adjustments to full size thermal system and cost reduction possibilities</a:t>
            </a:r>
          </a:p>
          <a:p>
            <a:r>
              <a:rPr lang="en-US" dirty="0" smtClean="0"/>
              <a:t>Grid connection implementation </a:t>
            </a:r>
          </a:p>
          <a:p>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31</a:t>
            </a:fld>
            <a:endParaRPr lang="en-US"/>
          </a:p>
        </p:txBody>
      </p:sp>
      <p:sp>
        <p:nvSpPr>
          <p:cNvPr id="6" name="Footer Placeholder 5"/>
          <p:cNvSpPr>
            <a:spLocks noGrp="1"/>
          </p:cNvSpPr>
          <p:nvPr>
            <p:ph type="ftr" sz="quarter" idx="11"/>
          </p:nvPr>
        </p:nvSpPr>
        <p:spPr/>
        <p:txBody>
          <a:bodyPr/>
          <a:lstStyle/>
          <a:p>
            <a:r>
              <a:rPr lang="en-US" dirty="0"/>
              <a:t>Anthony </a:t>
            </a:r>
            <a:r>
              <a:rPr lang="en-US" dirty="0" err="1" smtClean="0"/>
              <a:t>Cappetto</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073" y="1964402"/>
            <a:ext cx="6325314" cy="1082642"/>
          </a:xfrm>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BC63FE60-8F49-8E43-99CB-B7F849FB6F3B}" type="slidenum">
              <a:rPr lang="en-US" smtClean="0"/>
              <a:pPr/>
              <a:t>32</a:t>
            </a:fld>
            <a:endParaRPr lang="en-US" dirty="0"/>
          </a:p>
        </p:txBody>
      </p:sp>
      <p:pic>
        <p:nvPicPr>
          <p:cNvPr id="5121" name="Picture 1" descr="C:\Users\Ian\Desktop\Senior Design 2013-2014\Question-Mark-Photos.jpg"/>
          <p:cNvPicPr>
            <a:picLocks noChangeAspect="1" noChangeArrowheads="1"/>
          </p:cNvPicPr>
          <p:nvPr/>
        </p:nvPicPr>
        <p:blipFill>
          <a:blip r:embed="rId2" cstate="print"/>
          <a:srcRect/>
          <a:stretch>
            <a:fillRect/>
          </a:stretch>
        </p:blipFill>
        <p:spPr bwMode="auto">
          <a:xfrm>
            <a:off x="3100516" y="2842548"/>
            <a:ext cx="3008919" cy="3292034"/>
          </a:xfrm>
          <a:prstGeom prst="rect">
            <a:avLst/>
          </a:prstGeom>
          <a:noFill/>
        </p:spPr>
      </p:pic>
      <p:sp>
        <p:nvSpPr>
          <p:cNvPr id="5" name="Footer Placeholder 4"/>
          <p:cNvSpPr>
            <a:spLocks noGrp="1"/>
          </p:cNvSpPr>
          <p:nvPr>
            <p:ph type="ftr" sz="quarter" idx="11"/>
          </p:nvPr>
        </p:nvSpPr>
        <p:spPr/>
        <p:txBody>
          <a:bodyPr/>
          <a:lstStyle/>
          <a:p>
            <a:r>
              <a:rPr lang="en-US" dirty="0" smtClean="0"/>
              <a:t>Anthony </a:t>
            </a:r>
            <a:r>
              <a:rPr lang="en-US" dirty="0" err="1" smtClean="0"/>
              <a:t>Cappetto</a:t>
            </a:r>
            <a:endParaRPr lang="en-US" dirty="0" smtClean="0"/>
          </a:p>
        </p:txBody>
      </p:sp>
    </p:spTree>
    <p:extLst>
      <p:ext uri="{BB962C8B-B14F-4D97-AF65-F5344CB8AC3E}">
        <p14:creationId xmlns:p14="http://schemas.microsoft.com/office/powerpoint/2010/main" val="1028704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&amp; Progress</a:t>
            </a:r>
            <a:endParaRPr lang="en-US" dirty="0"/>
          </a:p>
        </p:txBody>
      </p:sp>
      <p:sp>
        <p:nvSpPr>
          <p:cNvPr id="3" name="Content Placeholder 2"/>
          <p:cNvSpPr>
            <a:spLocks noGrp="1"/>
          </p:cNvSpPr>
          <p:nvPr>
            <p:ph idx="1"/>
          </p:nvPr>
        </p:nvSpPr>
        <p:spPr/>
        <p:txBody>
          <a:bodyPr>
            <a:normAutofit/>
          </a:bodyPr>
          <a:lstStyle/>
          <a:p>
            <a:r>
              <a:rPr lang="en-US" dirty="0" smtClean="0"/>
              <a:t>Batteries have arrived, installation pending</a:t>
            </a:r>
          </a:p>
          <a:p>
            <a:r>
              <a:rPr lang="en-US" dirty="0" smtClean="0"/>
              <a:t>Thermal Battery construction is complete and ready for simulation.</a:t>
            </a:r>
          </a:p>
          <a:p>
            <a:r>
              <a:rPr lang="en-US" dirty="0" smtClean="0"/>
              <a:t>Chiller has been successfully tested for pump and chilling performance.</a:t>
            </a:r>
          </a:p>
          <a:p>
            <a:endParaRPr lang="en-US" dirty="0" smtClean="0"/>
          </a:p>
        </p:txBody>
      </p:sp>
      <p:sp>
        <p:nvSpPr>
          <p:cNvPr id="5" name="Slide Number Placeholder 4"/>
          <p:cNvSpPr>
            <a:spLocks noGrp="1"/>
          </p:cNvSpPr>
          <p:nvPr>
            <p:ph type="sldNum" sz="quarter" idx="12"/>
          </p:nvPr>
        </p:nvSpPr>
        <p:spPr/>
        <p:txBody>
          <a:bodyPr/>
          <a:lstStyle/>
          <a:p>
            <a:fld id="{BC63FE60-8F49-8E43-99CB-B7F849FB6F3B}"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err="1"/>
              <a:t>Artur</a:t>
            </a:r>
            <a:r>
              <a:rPr lang="en-US" dirty="0"/>
              <a:t> </a:t>
            </a:r>
            <a:r>
              <a:rPr lang="en-US" dirty="0" smtClean="0"/>
              <a:t>Souza</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Thermal Battery Construction</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5</a:t>
            </a:fld>
            <a:endParaRPr lang="en-US"/>
          </a:p>
        </p:txBody>
      </p:sp>
      <p:pic>
        <p:nvPicPr>
          <p:cNvPr id="51204" name="Picture 4" descr="C:\Users\Ian\Desktop\Senior Design 2013-2014\photo 3.JPG"/>
          <p:cNvPicPr>
            <a:picLocks noChangeAspect="1" noChangeArrowheads="1"/>
          </p:cNvPicPr>
          <p:nvPr/>
        </p:nvPicPr>
        <p:blipFill>
          <a:blip r:embed="rId2" cstate="print"/>
          <a:srcRect/>
          <a:stretch>
            <a:fillRect/>
          </a:stretch>
        </p:blipFill>
        <p:spPr bwMode="auto">
          <a:xfrm>
            <a:off x="6402725" y="1979271"/>
            <a:ext cx="2586943" cy="3449256"/>
          </a:xfrm>
          <a:prstGeom prst="rect">
            <a:avLst/>
          </a:prstGeom>
          <a:noFill/>
        </p:spPr>
      </p:pic>
      <p:pic>
        <p:nvPicPr>
          <p:cNvPr id="1028" name="Picture 4" descr="C:\Users\Ian\Desktop\Senior Design 2013-2014\Full System.jpeg"/>
          <p:cNvPicPr>
            <a:picLocks noChangeAspect="1" noChangeArrowheads="1"/>
          </p:cNvPicPr>
          <p:nvPr/>
        </p:nvPicPr>
        <p:blipFill>
          <a:blip r:embed="rId3" cstate="print"/>
          <a:srcRect/>
          <a:stretch>
            <a:fillRect/>
          </a:stretch>
        </p:blipFill>
        <p:spPr bwMode="auto">
          <a:xfrm>
            <a:off x="304800" y="1581784"/>
            <a:ext cx="3048000" cy="2276475"/>
          </a:xfrm>
          <a:prstGeom prst="rect">
            <a:avLst/>
          </a:prstGeom>
          <a:noFill/>
        </p:spPr>
      </p:pic>
      <p:pic>
        <p:nvPicPr>
          <p:cNvPr id="1029" name="Picture 5" descr="C:\Users\Ian\Desktop\Senior Design 2013-2014\Fan Door.jpeg"/>
          <p:cNvPicPr>
            <a:picLocks noChangeAspect="1" noChangeArrowheads="1"/>
          </p:cNvPicPr>
          <p:nvPr/>
        </p:nvPicPr>
        <p:blipFill>
          <a:blip r:embed="rId4" cstate="print"/>
          <a:srcRect/>
          <a:stretch>
            <a:fillRect/>
          </a:stretch>
        </p:blipFill>
        <p:spPr bwMode="auto">
          <a:xfrm>
            <a:off x="3566160" y="1873755"/>
            <a:ext cx="2698194" cy="3612644"/>
          </a:xfrm>
          <a:prstGeom prst="rect">
            <a:avLst/>
          </a:prstGeom>
          <a:noFill/>
        </p:spPr>
      </p:pic>
      <p:pic>
        <p:nvPicPr>
          <p:cNvPr id="1030" name="Picture 6" descr="C:\Users\Ian\Desktop\Senior Design 2013-2014\Open System.jpeg"/>
          <p:cNvPicPr>
            <a:picLocks noChangeAspect="1" noChangeArrowheads="1"/>
          </p:cNvPicPr>
          <p:nvPr/>
        </p:nvPicPr>
        <p:blipFill>
          <a:blip r:embed="rId5" cstate="print"/>
          <a:srcRect/>
          <a:stretch>
            <a:fillRect/>
          </a:stretch>
        </p:blipFill>
        <p:spPr bwMode="auto">
          <a:xfrm>
            <a:off x="304800" y="3913439"/>
            <a:ext cx="3027680" cy="2261299"/>
          </a:xfrm>
          <a:prstGeom prst="rect">
            <a:avLst/>
          </a:prstGeom>
          <a:noFill/>
        </p:spPr>
      </p:pic>
      <p:sp>
        <p:nvSpPr>
          <p:cNvPr id="3" name="Footer Placeholder 2"/>
          <p:cNvSpPr>
            <a:spLocks noGrp="1"/>
          </p:cNvSpPr>
          <p:nvPr>
            <p:ph type="ftr" sz="quarter" idx="11"/>
          </p:nvPr>
        </p:nvSpPr>
        <p:spPr/>
        <p:txBody>
          <a:bodyPr/>
          <a:lstStyle/>
          <a:p>
            <a:r>
              <a:rPr lang="en-US" dirty="0" err="1"/>
              <a:t>Artur</a:t>
            </a:r>
            <a:r>
              <a:rPr lang="en-US" dirty="0"/>
              <a:t> </a:t>
            </a:r>
            <a:r>
              <a:rPr lang="en-US" dirty="0" smtClean="0"/>
              <a:t>Souza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Chiller Testing</a:t>
            </a:r>
            <a:endParaRPr lang="en-US"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6</a:t>
            </a:fld>
            <a:endParaRPr lang="en-US"/>
          </a:p>
        </p:txBody>
      </p:sp>
      <p:pic>
        <p:nvPicPr>
          <p:cNvPr id="50178" name="Picture 2" descr="C:\Users\Ian\Desktop\Senior Design 2013-2014\Open-system progress.jpg"/>
          <p:cNvPicPr>
            <a:picLocks noChangeAspect="1" noChangeArrowheads="1"/>
          </p:cNvPicPr>
          <p:nvPr/>
        </p:nvPicPr>
        <p:blipFill>
          <a:blip r:embed="rId2" cstate="print"/>
          <a:srcRect/>
          <a:stretch>
            <a:fillRect/>
          </a:stretch>
        </p:blipFill>
        <p:spPr bwMode="auto">
          <a:xfrm>
            <a:off x="1145893" y="1539434"/>
            <a:ext cx="3132881" cy="2349661"/>
          </a:xfrm>
          <a:prstGeom prst="rect">
            <a:avLst/>
          </a:prstGeom>
          <a:noFill/>
        </p:spPr>
      </p:pic>
      <p:pic>
        <p:nvPicPr>
          <p:cNvPr id="50179" name="Picture 3" descr="C:\Users\Ian\Desktop\Senior Design 2013-2014\closed-system&amp;chiller.jpg"/>
          <p:cNvPicPr>
            <a:picLocks noChangeAspect="1" noChangeArrowheads="1"/>
          </p:cNvPicPr>
          <p:nvPr/>
        </p:nvPicPr>
        <p:blipFill>
          <a:blip r:embed="rId3" cstate="print"/>
          <a:srcRect/>
          <a:stretch>
            <a:fillRect/>
          </a:stretch>
        </p:blipFill>
        <p:spPr bwMode="auto">
          <a:xfrm>
            <a:off x="4691605" y="1539434"/>
            <a:ext cx="3132882" cy="2349661"/>
          </a:xfrm>
          <a:prstGeom prst="rect">
            <a:avLst/>
          </a:prstGeom>
          <a:noFill/>
        </p:spPr>
      </p:pic>
      <p:pic>
        <p:nvPicPr>
          <p:cNvPr id="50180" name="Picture 4" descr="C:\Users\Ian\Desktop\Senior Design 2013-2014\Open-system&amp;chiller.jpg"/>
          <p:cNvPicPr>
            <a:picLocks noChangeAspect="1" noChangeArrowheads="1"/>
          </p:cNvPicPr>
          <p:nvPr/>
        </p:nvPicPr>
        <p:blipFill>
          <a:blip r:embed="rId4" cstate="print"/>
          <a:srcRect/>
          <a:stretch>
            <a:fillRect/>
          </a:stretch>
        </p:blipFill>
        <p:spPr bwMode="auto">
          <a:xfrm>
            <a:off x="1145894" y="3886200"/>
            <a:ext cx="3132880" cy="2349660"/>
          </a:xfrm>
          <a:prstGeom prst="rect">
            <a:avLst/>
          </a:prstGeom>
          <a:noFill/>
        </p:spPr>
      </p:pic>
      <p:pic>
        <p:nvPicPr>
          <p:cNvPr id="50181" name="Picture 5" descr="C:\Users\Ian\Desktop\Senior Design 2013-2014\Chiller Temp Reading.jpg"/>
          <p:cNvPicPr>
            <a:picLocks noChangeAspect="1" noChangeArrowheads="1"/>
          </p:cNvPicPr>
          <p:nvPr/>
        </p:nvPicPr>
        <p:blipFill>
          <a:blip r:embed="rId5" cstate="print"/>
          <a:srcRect/>
          <a:stretch>
            <a:fillRect/>
          </a:stretch>
        </p:blipFill>
        <p:spPr bwMode="auto">
          <a:xfrm>
            <a:off x="4691605" y="3886200"/>
            <a:ext cx="3132881" cy="2349660"/>
          </a:xfrm>
          <a:prstGeom prst="rect">
            <a:avLst/>
          </a:prstGeom>
          <a:noFill/>
        </p:spPr>
      </p:pic>
      <p:sp>
        <p:nvSpPr>
          <p:cNvPr id="3" name="Footer Placeholder 2"/>
          <p:cNvSpPr>
            <a:spLocks noGrp="1"/>
          </p:cNvSpPr>
          <p:nvPr>
            <p:ph type="ftr" sz="quarter" idx="11"/>
          </p:nvPr>
        </p:nvSpPr>
        <p:spPr/>
        <p:txBody>
          <a:bodyPr/>
          <a:lstStyle/>
          <a:p>
            <a:r>
              <a:rPr lang="en-US" dirty="0" err="1"/>
              <a:t>Artur</a:t>
            </a:r>
            <a:r>
              <a:rPr lang="en-US" dirty="0"/>
              <a:t> </a:t>
            </a:r>
            <a:r>
              <a:rPr lang="en-US" dirty="0" smtClean="0"/>
              <a:t>Souza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192" y="3137294"/>
            <a:ext cx="6325314" cy="1082642"/>
          </a:xfrm>
        </p:spPr>
        <p:txBody>
          <a:bodyPr>
            <a:normAutofit fontScale="90000"/>
          </a:bodyPr>
          <a:lstStyle/>
          <a:p>
            <a:r>
              <a:rPr lang="en-US" dirty="0" smtClean="0"/>
              <a:t>New Thermal Battery Design &amp; Original (Full-Size) Design</a:t>
            </a:r>
            <a:endParaRPr lang="en-US" dirty="0"/>
          </a:p>
        </p:txBody>
      </p:sp>
      <p:sp>
        <p:nvSpPr>
          <p:cNvPr id="4" name="Slide Number Placeholder 3"/>
          <p:cNvSpPr>
            <a:spLocks noGrp="1"/>
          </p:cNvSpPr>
          <p:nvPr>
            <p:ph type="sldNum" sz="quarter" idx="12"/>
          </p:nvPr>
        </p:nvSpPr>
        <p:spPr/>
        <p:txBody>
          <a:bodyPr/>
          <a:lstStyle/>
          <a:p>
            <a:fld id="{BC63FE60-8F49-8E43-99CB-B7F849FB6F3B}" type="slidenum">
              <a:rPr lang="en-US" smtClean="0"/>
              <a:pPr/>
              <a:t>7</a:t>
            </a:fld>
            <a:endParaRPr lang="en-US"/>
          </a:p>
        </p:txBody>
      </p:sp>
      <p:sp>
        <p:nvSpPr>
          <p:cNvPr id="5" name="Footer Placeholder 4"/>
          <p:cNvSpPr>
            <a:spLocks noGrp="1"/>
          </p:cNvSpPr>
          <p:nvPr>
            <p:ph type="ftr" sz="quarter" idx="11"/>
          </p:nvPr>
        </p:nvSpPr>
        <p:spPr/>
        <p:txBody>
          <a:bodyPr/>
          <a:lstStyle/>
          <a:p>
            <a:r>
              <a:rPr lang="en-US" dirty="0" err="1"/>
              <a:t>Artur</a:t>
            </a:r>
            <a:r>
              <a:rPr lang="en-US" dirty="0"/>
              <a:t> </a:t>
            </a:r>
            <a:r>
              <a:rPr lang="en-US" dirty="0" smtClean="0"/>
              <a:t>Souza</a:t>
            </a:r>
            <a:endParaRPr lang="en-US" dirty="0"/>
          </a:p>
        </p:txBody>
      </p:sp>
    </p:spTree>
    <p:extLst>
      <p:ext uri="{BB962C8B-B14F-4D97-AF65-F5344CB8AC3E}">
        <p14:creationId xmlns:p14="http://schemas.microsoft.com/office/powerpoint/2010/main" val="201446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Final Design Concept &amp; Major Changes</a:t>
            </a:r>
            <a:endParaRPr lang="en-US" sz="4800" dirty="0"/>
          </a:p>
        </p:txBody>
      </p:sp>
      <p:sp>
        <p:nvSpPr>
          <p:cNvPr id="21" name="Content Placeholder 20"/>
          <p:cNvSpPr>
            <a:spLocks noGrp="1"/>
          </p:cNvSpPr>
          <p:nvPr>
            <p:ph idx="1"/>
          </p:nvPr>
        </p:nvSpPr>
        <p:spPr/>
        <p:txBody>
          <a:bodyPr>
            <a:noAutofit/>
          </a:bodyPr>
          <a:lstStyle/>
          <a:p>
            <a:r>
              <a:rPr lang="en-US" sz="2000" dirty="0" smtClean="0"/>
              <a:t>Recirculating Glycol/Water Chiller chills </a:t>
            </a:r>
            <a:r>
              <a:rPr lang="en-US" sz="2000" dirty="0"/>
              <a:t>water </a:t>
            </a:r>
            <a:r>
              <a:rPr lang="en-US" sz="2000" dirty="0" smtClean="0"/>
              <a:t>and energy is stored via the chilling process.</a:t>
            </a:r>
            <a:endParaRPr lang="en-US" sz="2000" dirty="0"/>
          </a:p>
          <a:p>
            <a:r>
              <a:rPr lang="en-US" sz="2000" dirty="0" smtClean="0"/>
              <a:t>Original design opted for 3 aluminum water tanks. The prototype will only consist of 2 tanks of a smaller volume: 10”x 10” x 9.4” (30.8L total).</a:t>
            </a:r>
            <a:endParaRPr lang="en-US" sz="2000" dirty="0"/>
          </a:p>
          <a:p>
            <a:r>
              <a:rPr lang="en-US" sz="2000" dirty="0" smtClean="0"/>
              <a:t>Scaled down prototype uses triangular fin pattern (ease of construction) vs. a straight fin layout in full size design.</a:t>
            </a:r>
          </a:p>
          <a:p>
            <a:r>
              <a:rPr lang="en-US" sz="2000" dirty="0" smtClean="0"/>
              <a:t>Wood with a water proof paint coating used in prototype while the final design will call for heavily insulated sheet metal.</a:t>
            </a:r>
            <a:endParaRPr lang="en-US" sz="2000" dirty="0"/>
          </a:p>
          <a:p>
            <a:r>
              <a:rPr lang="en-US" sz="2000" dirty="0" smtClean="0"/>
              <a:t>Air will be propelled by a 365 CFM (3200rpm) fan. Full size system will require a 1200 CFM fan to create the required convection.</a:t>
            </a:r>
          </a:p>
          <a:p>
            <a:r>
              <a:rPr lang="en-US" sz="2000" dirty="0" smtClean="0"/>
              <a:t>Inlet to scaled down system uses a sliding gate mechanism instead of a hinged door.</a:t>
            </a:r>
          </a:p>
          <a:p>
            <a:pPr>
              <a:buNone/>
            </a:pPr>
            <a:endParaRPr lang="en-US" sz="2400" dirty="0"/>
          </a:p>
          <a:p>
            <a:pPr>
              <a:buNone/>
            </a:pPr>
            <a:endParaRPr lang="en-US" sz="3600" dirty="0"/>
          </a:p>
        </p:txBody>
      </p:sp>
      <p:sp>
        <p:nvSpPr>
          <p:cNvPr id="4" name="Slide Number Placeholder 3"/>
          <p:cNvSpPr>
            <a:spLocks noGrp="1"/>
          </p:cNvSpPr>
          <p:nvPr>
            <p:ph type="sldNum" sz="quarter" idx="12"/>
          </p:nvPr>
        </p:nvSpPr>
        <p:spPr/>
        <p:txBody>
          <a:bodyPr/>
          <a:lstStyle/>
          <a:p>
            <a:fld id="{BC63FE60-8F49-8E43-99CB-B7F849FB6F3B}" type="slidenum">
              <a:rPr lang="en-US" smtClean="0"/>
              <a:pPr/>
              <a:t>8</a:t>
            </a:fld>
            <a:endParaRPr lang="en-US"/>
          </a:p>
        </p:txBody>
      </p:sp>
      <p:sp>
        <p:nvSpPr>
          <p:cNvPr id="5" name="Footer Placeholder 4"/>
          <p:cNvSpPr>
            <a:spLocks noGrp="1"/>
          </p:cNvSpPr>
          <p:nvPr>
            <p:ph type="ftr" sz="quarter" idx="11"/>
          </p:nvPr>
        </p:nvSpPr>
        <p:spPr/>
        <p:txBody>
          <a:bodyPr/>
          <a:lstStyle/>
          <a:p>
            <a:r>
              <a:rPr lang="en-US" dirty="0" smtClean="0"/>
              <a:t>Tristian Jones</a:t>
            </a:r>
            <a:endParaRPr lang="en-US" dirty="0"/>
          </a:p>
        </p:txBody>
      </p:sp>
    </p:spTree>
    <p:extLst>
      <p:ext uri="{BB962C8B-B14F-4D97-AF65-F5344CB8AC3E}">
        <p14:creationId xmlns:p14="http://schemas.microsoft.com/office/powerpoint/2010/main" val="399051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Thermal Battery Model</a:t>
            </a:r>
            <a:endParaRPr lang="en-US" sz="4800" dirty="0"/>
          </a:p>
        </p:txBody>
      </p:sp>
      <p:sp>
        <p:nvSpPr>
          <p:cNvPr id="5" name="Slide Number Placeholder 4"/>
          <p:cNvSpPr>
            <a:spLocks noGrp="1"/>
          </p:cNvSpPr>
          <p:nvPr>
            <p:ph type="sldNum" sz="quarter" idx="12"/>
          </p:nvPr>
        </p:nvSpPr>
        <p:spPr/>
        <p:txBody>
          <a:bodyPr/>
          <a:lstStyle/>
          <a:p>
            <a:fld id="{BC63FE60-8F49-8E43-99CB-B7F849FB6F3B}" type="slidenum">
              <a:rPr lang="en-US" smtClean="0"/>
              <a:pPr/>
              <a:t>9</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9494" y="1660697"/>
            <a:ext cx="5195439" cy="4404687"/>
          </a:xfrm>
          <a:prstGeom prst="rect">
            <a:avLst/>
          </a:prstGeom>
        </p:spPr>
      </p:pic>
      <p:sp>
        <p:nvSpPr>
          <p:cNvPr id="3" name="Footer Placeholder 2"/>
          <p:cNvSpPr>
            <a:spLocks noGrp="1"/>
          </p:cNvSpPr>
          <p:nvPr>
            <p:ph type="ftr" sz="quarter" idx="11"/>
          </p:nvPr>
        </p:nvSpPr>
        <p:spPr/>
        <p:txBody>
          <a:bodyPr/>
          <a:lstStyle/>
          <a:p>
            <a:r>
              <a:rPr lang="en-US" dirty="0" smtClean="0"/>
              <a:t>Tristian Jones</a:t>
            </a:r>
            <a:endParaRPr lang="en-US" dirty="0"/>
          </a:p>
        </p:txBody>
      </p:sp>
    </p:spTree>
    <p:extLst>
      <p:ext uri="{BB962C8B-B14F-4D97-AF65-F5344CB8AC3E}">
        <p14:creationId xmlns:p14="http://schemas.microsoft.com/office/powerpoint/2010/main" val="3052307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5763</TotalTime>
  <Words>1429</Words>
  <Application>Microsoft Office PowerPoint</Application>
  <PresentationFormat>On-screen Show (4:3)</PresentationFormat>
  <Paragraphs>302</Paragraphs>
  <Slides>32</Slides>
  <Notes>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宋体</vt:lpstr>
      <vt:lpstr>Arial</vt:lpstr>
      <vt:lpstr>Calibri</vt:lpstr>
      <vt:lpstr>Custom Design</vt:lpstr>
      <vt:lpstr>  </vt:lpstr>
      <vt:lpstr>Outline</vt:lpstr>
      <vt:lpstr>Scope &amp; Objectives</vt:lpstr>
      <vt:lpstr>Highlights &amp; Progress</vt:lpstr>
      <vt:lpstr>Thermal Battery Construction</vt:lpstr>
      <vt:lpstr>Preliminary Chiller Testing</vt:lpstr>
      <vt:lpstr>New Thermal Battery Design &amp; Original (Full-Size) Design</vt:lpstr>
      <vt:lpstr>Final Design Concept &amp; Major Changes</vt:lpstr>
      <vt:lpstr>Thermal Battery Model</vt:lpstr>
      <vt:lpstr>Thermal Battery Fluid Flow Model</vt:lpstr>
      <vt:lpstr>Airflow &amp; Axial Fan</vt:lpstr>
      <vt:lpstr>Chiller</vt:lpstr>
      <vt:lpstr>Thermal Battery- Chilling Analysis</vt:lpstr>
      <vt:lpstr>Thermal Battery- Theoretical Cooling Analysis</vt:lpstr>
      <vt:lpstr>Full Size Model</vt:lpstr>
      <vt:lpstr>Full Size System Chiller Analysis</vt:lpstr>
      <vt:lpstr>Full Size System-Theoretical Cooling Analysis</vt:lpstr>
      <vt:lpstr>Potential Improvements</vt:lpstr>
      <vt:lpstr>  </vt:lpstr>
      <vt:lpstr>PowerPoint Presentation</vt:lpstr>
      <vt:lpstr>Why Grid-Tie Systems</vt:lpstr>
      <vt:lpstr>What’s Needed </vt:lpstr>
      <vt:lpstr>Interactive Inverter</vt:lpstr>
      <vt:lpstr>Net Meter</vt:lpstr>
      <vt:lpstr>Simple Diagrams</vt:lpstr>
      <vt:lpstr>Simple Diagrams</vt:lpstr>
      <vt:lpstr>Simple Diagrams</vt:lpstr>
      <vt:lpstr>Value of Energy</vt:lpstr>
      <vt:lpstr>What Next?</vt:lpstr>
      <vt:lpstr>Obstacles/Safety</vt:lpstr>
      <vt:lpstr>Future Plans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cascaded Z-source inverter to solve partial shading of grid-connected PV systems</dc:title>
  <dc:creator>Lei Wang</dc:creator>
  <cp:lastModifiedBy>studentpro</cp:lastModifiedBy>
  <cp:revision>1010</cp:revision>
  <dcterms:created xsi:type="dcterms:W3CDTF">2006-08-16T00:00:00Z</dcterms:created>
  <dcterms:modified xsi:type="dcterms:W3CDTF">2014-03-18T15:08:47Z</dcterms:modified>
</cp:coreProperties>
</file>